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0" r:id="rId2"/>
    <p:sldId id="258" r:id="rId3"/>
    <p:sldId id="306" r:id="rId4"/>
    <p:sldId id="317" r:id="rId5"/>
    <p:sldId id="318" r:id="rId6"/>
    <p:sldId id="308" r:id="rId7"/>
    <p:sldId id="313" r:id="rId8"/>
    <p:sldId id="257" r:id="rId9"/>
    <p:sldId id="264" r:id="rId10"/>
    <p:sldId id="320" r:id="rId11"/>
    <p:sldId id="321" r:id="rId12"/>
    <p:sldId id="267" r:id="rId13"/>
    <p:sldId id="266" r:id="rId14"/>
    <p:sldId id="305" r:id="rId15"/>
    <p:sldId id="314" r:id="rId16"/>
    <p:sldId id="265" r:id="rId17"/>
    <p:sldId id="307" r:id="rId18"/>
    <p:sldId id="271" r:id="rId19"/>
    <p:sldId id="272" r:id="rId20"/>
    <p:sldId id="273" r:id="rId21"/>
    <p:sldId id="278" r:id="rId22"/>
    <p:sldId id="275" r:id="rId23"/>
    <p:sldId id="274" r:id="rId24"/>
    <p:sldId id="276" r:id="rId25"/>
    <p:sldId id="277" r:id="rId26"/>
    <p:sldId id="315" r:id="rId27"/>
    <p:sldId id="282" r:id="rId28"/>
    <p:sldId id="263" r:id="rId29"/>
    <p:sldId id="279" r:id="rId30"/>
    <p:sldId id="291" r:id="rId31"/>
    <p:sldId id="290" r:id="rId32"/>
    <p:sldId id="312" r:id="rId33"/>
    <p:sldId id="289" r:id="rId34"/>
    <p:sldId id="292" r:id="rId35"/>
    <p:sldId id="293" r:id="rId36"/>
    <p:sldId id="286" r:id="rId37"/>
    <p:sldId id="287" r:id="rId38"/>
    <p:sldId id="288" r:id="rId39"/>
    <p:sldId id="310" r:id="rId40"/>
    <p:sldId id="316" r:id="rId41"/>
    <p:sldId id="31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E821"/>
    <a:srgbClr val="B6B6B6"/>
    <a:srgbClr val="0097DA"/>
    <a:srgbClr val="0088C8"/>
    <a:srgbClr val="E2E2DA"/>
    <a:srgbClr val="3E839C"/>
    <a:srgbClr val="4A5C73"/>
    <a:srgbClr val="317C97"/>
    <a:srgbClr val="649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5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13E-FEBE-435B-BFBA-78B6860A454C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8994-6D0E-4BDB-BC4C-AC47D92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8994-6D0E-4BDB-BC4C-AC47D9219A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5768-C987-4F40-9EC2-0F77489D7144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E7F1-F833-418E-BF29-B7EF3A6D38F2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C003-52BE-46BA-ADC0-8B3B67DA9D8A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D750-B045-4F02-ADB5-E513E1D343CE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4255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C3069-E13C-4AD8-8B44-E1BFA3644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6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D24-C594-43B2-807D-4558FBD963B1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8DD4-A781-49A5-820E-8E87F3F6057E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4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B29C-04B3-4E29-B01D-3C5C2CDFF8DD}" type="datetime1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3A0E-DB1B-4F84-A7B0-A68058812152}" type="datetime1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1834-8C6C-4974-84B6-B072A6A5981C}" type="datetime1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B636-2337-41FB-9B14-518AEF83E32E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1F5-CF96-4C5D-BEAF-E386985C1D97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80F3-50C2-4EEF-95D0-30A2F144C8AF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3069-E13C-4AD8-8B44-E1BFA364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676400"/>
            <a:ext cx="4953000" cy="1470025"/>
          </a:xfrm>
        </p:spPr>
        <p:txBody>
          <a:bodyPr/>
          <a:lstStyle/>
          <a:p>
            <a:r>
              <a:rPr lang="en-US" dirty="0" smtClean="0"/>
              <a:t>How to Interpret Z</a:t>
            </a:r>
            <a:r>
              <a:rPr lang="en-US" baseline="-25000" dirty="0" smtClean="0"/>
              <a:t>DR</a:t>
            </a:r>
            <a:r>
              <a:rPr lang="en-US" dirty="0" smtClean="0"/>
              <a:t> Shade </a:t>
            </a:r>
            <a:r>
              <a:rPr lang="en-US" dirty="0" smtClean="0"/>
              <a:t>Charts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657600"/>
            <a:ext cx="57912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Lindsey M. Richardson, W. David </a:t>
            </a:r>
            <a:r>
              <a:rPr lang="en-US" dirty="0" err="1" smtClean="0"/>
              <a:t>Zittel</a:t>
            </a:r>
            <a:r>
              <a:rPr lang="en-US" dirty="0" smtClean="0"/>
              <a:t>, Robert R. Lee, </a:t>
            </a:r>
            <a:r>
              <a:rPr lang="en-US" dirty="0" smtClean="0"/>
              <a:t>Jessica A. Schultz, Dan B. </a:t>
            </a:r>
            <a:r>
              <a:rPr lang="en-US" dirty="0" err="1" smtClean="0"/>
              <a:t>Frashier</a:t>
            </a:r>
            <a:r>
              <a:rPr lang="en-US" dirty="0" smtClean="0"/>
              <a:t>, Amy E. Daniel</a:t>
            </a:r>
            <a:endParaRPr lang="en-US" dirty="0" smtClean="0"/>
          </a:p>
        </p:txBody>
      </p:sp>
      <p:pic>
        <p:nvPicPr>
          <p:cNvPr id="1028" name="Picture 4" descr="N:\APP\LRichardson\nexrad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47" y="594803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N:\APP\LRichardson\shadetraining\KTWX_jul_rain_no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59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892202"/>
          </a:xfrm>
        </p:spPr>
        <p:txBody>
          <a:bodyPr/>
          <a:lstStyle/>
          <a:p>
            <a:r>
              <a:rPr lang="en-US" dirty="0" smtClean="0"/>
              <a:t>7-Day Median Calculation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05800" cy="21336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/>
              <a:t>Median calculated from distinct 7-day periods each </a:t>
            </a:r>
            <a:r>
              <a:rPr lang="en-US" dirty="0" smtClean="0"/>
              <a:t>month</a:t>
            </a:r>
          </a:p>
          <a:p>
            <a:r>
              <a:rPr lang="en-US" dirty="0" smtClean="0"/>
              <a:t>Solid lines are started from beginning of the month</a:t>
            </a:r>
          </a:p>
          <a:p>
            <a:pPr lvl="1"/>
            <a:r>
              <a:rPr lang="en-US" dirty="0" smtClean="0"/>
              <a:t>Days: 1-7, 8-14, 15-21, 22-28</a:t>
            </a:r>
          </a:p>
          <a:p>
            <a:r>
              <a:rPr lang="en-US" dirty="0" smtClean="0"/>
              <a:t>Dashed lines are last 7 days of a month depending on the number of days in a  given month</a:t>
            </a:r>
          </a:p>
          <a:p>
            <a:pPr lvl="1"/>
            <a:r>
              <a:rPr lang="en-US" dirty="0" smtClean="0"/>
              <a:t>Days: 23-29, 24-30, 25-31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F76C3069-E13C-4AD8-8B44-E1BFA3644C26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19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605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891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177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463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749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035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321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546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832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118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404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36390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364990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593590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826953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98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784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070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356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1556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842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6128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414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26080" y="2203450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07790" y="2203450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21250" y="2203133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27090" y="2200274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34378" y="2201751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N:\APP\LRichardson\shadetraining\KTWX_jul_rain_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59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892202"/>
          </a:xfrm>
        </p:spPr>
        <p:txBody>
          <a:bodyPr/>
          <a:lstStyle/>
          <a:p>
            <a:r>
              <a:rPr lang="en-US" dirty="0" smtClean="0"/>
              <a:t>7-Day Median Calculation Cont.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6612890" cy="19812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Shading vertex set at middle day of 7-day period from solid boxes</a:t>
            </a:r>
          </a:p>
          <a:p>
            <a:r>
              <a:rPr lang="en-US" dirty="0" smtClean="0"/>
              <a:t>Vertex set to the last day (right edge) of dashed boxes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F76C3069-E13C-4AD8-8B44-E1BFA3644C26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19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605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891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177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463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749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035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3210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546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832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118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4048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36390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364990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593590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826953" y="2203133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98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784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070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3565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1556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842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6128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41490" y="2200275"/>
            <a:ext cx="228600" cy="1857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26080" y="2203450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07790" y="2203450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21250" y="2203133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27090" y="2200274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34378" y="2201751"/>
            <a:ext cx="228600" cy="1857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3867"/>
            <a:ext cx="8229600" cy="1143000"/>
          </a:xfrm>
        </p:spPr>
        <p:txBody>
          <a:bodyPr/>
          <a:lstStyle/>
          <a:p>
            <a:r>
              <a:rPr lang="en-US" dirty="0" smtClean="0"/>
              <a:t>7-Day Median Shading 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34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Long-term median trend shows a continuing bias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 values are considered warm or high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Negative</a:t>
            </a:r>
            <a:r>
              <a:rPr lang="en-US" dirty="0" smtClean="0"/>
              <a:t> values are considered cool or low</a:t>
            </a:r>
          </a:p>
          <a:p>
            <a:r>
              <a:rPr lang="en-US" dirty="0" smtClean="0"/>
              <a:t>Sites are considered out-of-tolerance if the shading is regularly above (below) the dashed 0.2 dB (-0.2 dB)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N:\APP\LRichardson\shadetraining\KTWX_jul_rain_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59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APP\LRichardson\shadetraining\KTWX_jul_rain_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59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3867"/>
            <a:ext cx="8229600" cy="1143000"/>
          </a:xfrm>
        </p:spPr>
        <p:txBody>
          <a:bodyPr/>
          <a:lstStyle/>
          <a:p>
            <a:r>
              <a:rPr lang="en-US" dirty="0" smtClean="0"/>
              <a:t>7-Day Median Shading Cont.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305" y="1575698"/>
            <a:ext cx="284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exceeds y-axis limits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6455" y="1790299"/>
            <a:ext cx="424939" cy="2671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ket 6"/>
          <p:cNvSpPr/>
          <p:nvPr/>
        </p:nvSpPr>
        <p:spPr>
          <a:xfrm rot="16200000">
            <a:off x="2600742" y="2803942"/>
            <a:ext cx="241300" cy="881816"/>
          </a:xfrm>
          <a:prstGeom prst="leftBracke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3287" y="3472934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Missing/NA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66700" y="4648198"/>
            <a:ext cx="8496299" cy="198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Medians beyond the y-axis limits are shown as a number near the top</a:t>
            </a:r>
          </a:p>
          <a:p>
            <a:r>
              <a:rPr lang="en-US" dirty="0" smtClean="0"/>
              <a:t>No shading means the data is either missing, not available, or equals 0.0 dB exactly</a:t>
            </a:r>
          </a:p>
          <a:p>
            <a:r>
              <a:rPr lang="en-US" dirty="0" smtClean="0"/>
              <a:t>Will interpolate if only missing one shade value between two valid points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13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30525" y="1797050"/>
            <a:ext cx="3241675" cy="336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:\APP\LRichardson\shadetraining\KTWX_jul_rain_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59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892202"/>
          </a:xfrm>
        </p:spPr>
        <p:txBody>
          <a:bodyPr/>
          <a:lstStyle/>
          <a:p>
            <a:r>
              <a:rPr lang="en-US" dirty="0" smtClean="0"/>
              <a:t>7-Day Median Shading Cont.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7239000" cy="19812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Event scatter points outside of the y-axis limits (±0.5 dB) are not shown</a:t>
            </a:r>
          </a:p>
          <a:p>
            <a:r>
              <a:rPr lang="en-US" dirty="0" smtClean="0"/>
              <a:t>Recall that </a:t>
            </a:r>
            <a:r>
              <a:rPr lang="en-US" b="1" dirty="0" smtClean="0"/>
              <a:t>median</a:t>
            </a:r>
            <a:r>
              <a:rPr lang="en-US" dirty="0" smtClean="0"/>
              <a:t> values from shading outside of the limits are represented by the black numbers at the top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14</a:t>
            </a:fld>
            <a:endParaRPr lang="en-US"/>
          </a:p>
        </p:txBody>
      </p:sp>
      <p:sp>
        <p:nvSpPr>
          <p:cNvPr id="8" name="Oval Callout 7"/>
          <p:cNvSpPr/>
          <p:nvPr/>
        </p:nvSpPr>
        <p:spPr>
          <a:xfrm flipH="1">
            <a:off x="1447800" y="685800"/>
            <a:ext cx="1857152" cy="1588169"/>
          </a:xfrm>
          <a:prstGeom prst="wedgeEllipseCallout">
            <a:avLst>
              <a:gd name="adj1" fmla="val -38760"/>
              <a:gd name="adj2" fmla="val 5580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Where are the scatter points?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905000"/>
            <a:ext cx="511175" cy="12103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:\APP\LRichardson\shadetraining\KTWX_jul_rain_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59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892202"/>
          </a:xfrm>
        </p:spPr>
        <p:txBody>
          <a:bodyPr/>
          <a:lstStyle/>
          <a:p>
            <a:r>
              <a:rPr lang="en-US" dirty="0" smtClean="0"/>
              <a:t>7-Day Median Shading Cont.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010400" cy="19812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Points could be associated with the end-of-the-month 7-day interval (the overlapping period), so previous point estimates carry over as seen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15</a:t>
            </a:fld>
            <a:endParaRPr lang="en-US"/>
          </a:p>
        </p:txBody>
      </p:sp>
      <p:sp>
        <p:nvSpPr>
          <p:cNvPr id="3" name="Oval Callout 2"/>
          <p:cNvSpPr/>
          <p:nvPr/>
        </p:nvSpPr>
        <p:spPr>
          <a:xfrm flipH="1">
            <a:off x="200248" y="611372"/>
            <a:ext cx="1857152" cy="1588169"/>
          </a:xfrm>
          <a:prstGeom prst="wedgeEllipseCallout">
            <a:avLst>
              <a:gd name="adj1" fmla="val -38760"/>
              <a:gd name="adj2" fmla="val 5580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Where are the scatter points?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7225" y="1905000"/>
            <a:ext cx="511175" cy="12103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APP\LRichardson\shadetraining\KTWX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1131660"/>
            <a:ext cx="6781797" cy="56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962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Compare Trends from Multiple External Target  Methods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1712683"/>
            <a:ext cx="1611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Light Rain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25" y="3432853"/>
            <a:ext cx="157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Dry Snow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341" y="5294083"/>
            <a:ext cx="100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82424"/>
                </a:solidFill>
              </a:rPr>
              <a:t>Bragg</a:t>
            </a:r>
            <a:endParaRPr lang="en-US" sz="2800" dirty="0">
              <a:solidFill>
                <a:srgbClr val="98242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3634" y="4760683"/>
            <a:ext cx="6408841" cy="1628775"/>
          </a:xfrm>
          <a:prstGeom prst="rect">
            <a:avLst/>
          </a:prstGeom>
          <a:noFill/>
          <a:ln>
            <a:solidFill>
              <a:srgbClr val="98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73159" y="3074758"/>
            <a:ext cx="6399316" cy="16097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63634" y="1293584"/>
            <a:ext cx="6399316" cy="1676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How do the methods differ?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Each method is independent and includes distinct </a:t>
            </a:r>
            <a:r>
              <a:rPr lang="en-US" dirty="0" smtClean="0"/>
              <a:t>caveats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43400" y="4038600"/>
            <a:ext cx="4453005" cy="2667000"/>
            <a:chOff x="304800" y="2133600"/>
            <a:chExt cx="3886200" cy="2484120"/>
          </a:xfrm>
        </p:grpSpPr>
        <p:sp>
          <p:nvSpPr>
            <p:cNvPr id="5" name="Rectangle 4"/>
            <p:cNvSpPr/>
            <p:nvPr/>
          </p:nvSpPr>
          <p:spPr>
            <a:xfrm>
              <a:off x="304800" y="2133600"/>
              <a:ext cx="3886200" cy="24841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rot="10800000">
              <a:off x="694267" y="3414889"/>
              <a:ext cx="762000" cy="914400"/>
            </a:xfrm>
            <a:prstGeom prst="arc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09600" y="4152900"/>
              <a:ext cx="266700" cy="295275"/>
            </a:xfrm>
            <a:prstGeom prst="triangl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3175794">
              <a:off x="808319" y="4031067"/>
              <a:ext cx="77815" cy="14539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57200" y="4461511"/>
              <a:ext cx="3606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 rot="19331377">
              <a:off x="702528" y="3339938"/>
              <a:ext cx="1811231" cy="204197"/>
              <a:chOff x="1431876" y="3338686"/>
              <a:chExt cx="1356243" cy="152406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431876" y="3338686"/>
                <a:ext cx="1126363" cy="152406"/>
                <a:chOff x="1540637" y="2590800"/>
                <a:chExt cx="2221738" cy="152405"/>
              </a:xfrm>
            </p:grpSpPr>
            <p:cxnSp>
              <p:nvCxnSpPr>
                <p:cNvPr id="133" name="Curved Connector 132"/>
                <p:cNvCxnSpPr/>
                <p:nvPr/>
              </p:nvCxnSpPr>
              <p:spPr>
                <a:xfrm rot="10800000">
                  <a:off x="1765467" y="2590800"/>
                  <a:ext cx="228600" cy="152400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urved Connector 133"/>
                <p:cNvCxnSpPr/>
                <p:nvPr/>
              </p:nvCxnSpPr>
              <p:spPr>
                <a:xfrm flipV="1">
                  <a:off x="1540637" y="2590802"/>
                  <a:ext cx="224828" cy="152399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urved Connector 134"/>
                <p:cNvCxnSpPr/>
                <p:nvPr/>
              </p:nvCxnSpPr>
              <p:spPr>
                <a:xfrm flipV="1">
                  <a:off x="1989637" y="2590803"/>
                  <a:ext cx="224828" cy="152399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urved Connector 135"/>
                <p:cNvCxnSpPr/>
                <p:nvPr/>
              </p:nvCxnSpPr>
              <p:spPr>
                <a:xfrm rot="10800000">
                  <a:off x="2208380" y="2590800"/>
                  <a:ext cx="228600" cy="152400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urved Connector 136"/>
                <p:cNvCxnSpPr/>
                <p:nvPr/>
              </p:nvCxnSpPr>
              <p:spPr>
                <a:xfrm flipV="1">
                  <a:off x="2432550" y="2590803"/>
                  <a:ext cx="224828" cy="152399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urved Connector 137"/>
                <p:cNvCxnSpPr/>
                <p:nvPr/>
              </p:nvCxnSpPr>
              <p:spPr>
                <a:xfrm rot="10800000">
                  <a:off x="2651557" y="2590803"/>
                  <a:ext cx="228600" cy="152400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urved Connector 138"/>
                <p:cNvCxnSpPr/>
                <p:nvPr/>
              </p:nvCxnSpPr>
              <p:spPr>
                <a:xfrm flipV="1">
                  <a:off x="2875727" y="2590806"/>
                  <a:ext cx="224828" cy="152399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urved Connector 139"/>
                <p:cNvCxnSpPr/>
                <p:nvPr/>
              </p:nvCxnSpPr>
              <p:spPr>
                <a:xfrm rot="10800000">
                  <a:off x="3091030" y="2590800"/>
                  <a:ext cx="228600" cy="152400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urved Connector 140"/>
                <p:cNvCxnSpPr/>
                <p:nvPr/>
              </p:nvCxnSpPr>
              <p:spPr>
                <a:xfrm flipV="1">
                  <a:off x="3315200" y="2590803"/>
                  <a:ext cx="224828" cy="152399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urved Connector 141"/>
                <p:cNvCxnSpPr/>
                <p:nvPr/>
              </p:nvCxnSpPr>
              <p:spPr>
                <a:xfrm rot="10800000">
                  <a:off x="3533775" y="2590800"/>
                  <a:ext cx="228600" cy="152400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2558241" y="3338686"/>
                <a:ext cx="229878" cy="152402"/>
                <a:chOff x="1540637" y="2590800"/>
                <a:chExt cx="453430" cy="152401"/>
              </a:xfrm>
            </p:grpSpPr>
            <p:cxnSp>
              <p:nvCxnSpPr>
                <p:cNvPr id="131" name="Curved Connector 130"/>
                <p:cNvCxnSpPr/>
                <p:nvPr/>
              </p:nvCxnSpPr>
              <p:spPr>
                <a:xfrm rot="10800000">
                  <a:off x="1765467" y="2590800"/>
                  <a:ext cx="228600" cy="152400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urved Connector 131"/>
                <p:cNvCxnSpPr/>
                <p:nvPr/>
              </p:nvCxnSpPr>
              <p:spPr>
                <a:xfrm flipV="1">
                  <a:off x="1540637" y="2590802"/>
                  <a:ext cx="224828" cy="152399"/>
                </a:xfrm>
                <a:prstGeom prst="curvedConnector3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Left Brace 10"/>
            <p:cNvSpPr/>
            <p:nvPr/>
          </p:nvSpPr>
          <p:spPr>
            <a:xfrm rot="13366060">
              <a:off x="1878330" y="3216156"/>
              <a:ext cx="172412" cy="311199"/>
            </a:xfrm>
            <a:prstGeom prst="lef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2829051" y="2883009"/>
              <a:ext cx="177380" cy="18138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727181" y="2649281"/>
              <a:ext cx="2336787" cy="201731"/>
              <a:chOff x="1974711" y="2649281"/>
              <a:chExt cx="2652119" cy="201731"/>
            </a:xfrm>
            <a:solidFill>
              <a:schemeClr val="accent6"/>
            </a:solidFill>
          </p:grpSpPr>
          <p:grpSp>
            <p:nvGrpSpPr>
              <p:cNvPr id="43" name="Group 42"/>
              <p:cNvGrpSpPr/>
              <p:nvPr/>
            </p:nvGrpSpPr>
            <p:grpSpPr>
              <a:xfrm>
                <a:off x="1974711" y="2653576"/>
                <a:ext cx="1090132" cy="197436"/>
                <a:chOff x="3352800" y="1371600"/>
                <a:chExt cx="1829875" cy="233671"/>
              </a:xfrm>
              <a:grpFill/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3352800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27" name="Curved Up Arrow 126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8" name="Isosceles Triangle 127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4" name="Group 123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25" name="Curved Up Arrow 124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6" name="Isosceles Triangle 125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3718775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21" name="Curved Up Arrow 120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2" name="Isosceles Triangle 121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" name="Group 117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19" name="Curved Up Arrow 118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0" name="Isosceles Triangle 119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4084750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15" name="Curved Up Arrow 114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6" name="Isosceles Triangle 115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" name="Group 111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13" name="Curved Up Arrow 112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4" name="Isosceles Triangle 113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4450725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09" name="Curved Up Arrow 108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0" name="Isosceles Triangle 109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07" name="Curved Up Arrow 106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8" name="Isosceles Triangle 107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4816700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03" name="Curved Up Arrow 102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" name="Isosceles Triangle 103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101" name="Curved Up Arrow 100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2" name="Isosceles Triangle 101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3064841" y="2649281"/>
                <a:ext cx="1561989" cy="197436"/>
                <a:chOff x="1828800" y="1371600"/>
                <a:chExt cx="2621925" cy="233671"/>
              </a:xfrm>
              <a:grpFill/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1828800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92" name="Curved Up Arrow 91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Isosceles Triangle 92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90" name="Curved Up Arrow 89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" name="Isosceles Triangle 90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2224825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86" name="Curved Up Arrow 85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7" name="Isosceles Triangle 86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84" name="Curved Up Arrow 83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" name="Isosceles Triangle 84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2605825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80" name="Curved Up Arrow 79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Isosceles Triangle 80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78" name="Curved Up Arrow 77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9" name="Isosceles Triangle 78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2986825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74" name="Curved Up Arrow 73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72" name="Curved Up Arrow 71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3" name="Isosceles Triangle 72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352800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68" name="Curved Up Arrow 67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9" name="Isosceles Triangle 68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" name="Group 64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66" name="Curved Up Arrow 65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7" name="Isosceles Triangle 66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3718775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62" name="Curved Up Arrow 61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3" name="Isosceles Triangle 62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60" name="Curved Up Arrow 59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1" name="Isosceles Triangle 60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4084750" y="1371600"/>
                  <a:ext cx="365975" cy="233671"/>
                  <a:chOff x="1828800" y="1371600"/>
                  <a:chExt cx="365975" cy="233671"/>
                </a:xfrm>
                <a:grpFill/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919287" y="1371600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56" name="Curved Up Arrow 55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Isosceles Triangle 56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" name="Group 52"/>
                  <p:cNvGrpSpPr/>
                  <p:nvPr/>
                </p:nvGrpSpPr>
                <p:grpSpPr>
                  <a:xfrm rot="10800000">
                    <a:off x="1828800" y="1483352"/>
                    <a:ext cx="275488" cy="121919"/>
                    <a:chOff x="1919287" y="1371600"/>
                    <a:chExt cx="275488" cy="121919"/>
                  </a:xfrm>
                  <a:grpFill/>
                </p:grpSpPr>
                <p:sp>
                  <p:nvSpPr>
                    <p:cNvPr id="54" name="Curved Up Arrow 53"/>
                    <p:cNvSpPr/>
                    <p:nvPr/>
                  </p:nvSpPr>
                  <p:spPr>
                    <a:xfrm rot="10800000">
                      <a:off x="1926431" y="1371600"/>
                      <a:ext cx="268344" cy="101296"/>
                    </a:xfrm>
                    <a:prstGeom prst="curvedUp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Isosceles Triangle 54"/>
                    <p:cNvSpPr/>
                    <p:nvPr/>
                  </p:nvSpPr>
                  <p:spPr>
                    <a:xfrm rot="10800000">
                      <a:off x="1919287" y="1447800"/>
                      <a:ext cx="76200" cy="45719"/>
                    </a:xfrm>
                    <a:prstGeom prst="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14" name="Straight Connector 13"/>
            <p:cNvCxnSpPr/>
            <p:nvPr/>
          </p:nvCxnSpPr>
          <p:spPr>
            <a:xfrm flipH="1">
              <a:off x="1409700" y="4461511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552602" y="4463416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126767" y="4461511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269669" y="4463416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0963" y="4461510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83865" y="4463415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58030" y="4461510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00932" y="4463415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966187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109089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683254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826156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508318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651220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225385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368287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040776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183678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757843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900745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598306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741208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15373" y="4464368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458275" y="4466273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867816" y="4467225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1200" y="3304401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ln>
                    <a:solidFill>
                      <a:schemeClr val="accent4"/>
                    </a:solidFill>
                  </a:ln>
                </a:rPr>
                <a:t>λ</a:t>
              </a:r>
              <a:endParaRPr lang="en-US" sz="1200" dirty="0">
                <a:ln>
                  <a:solidFill>
                    <a:schemeClr val="accent4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28507" y="3037410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½ </a:t>
              </a:r>
              <a:r>
                <a:rPr lang="el-GR" sz="1200" dirty="0" smtClean="0"/>
                <a:t>λ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6341" y="2619429"/>
              <a:ext cx="1227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Turbulent Eddies</a:t>
              </a:r>
              <a:endParaRPr lang="en-US" sz="12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410352" y="4467225"/>
              <a:ext cx="142902" cy="15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4343400" y="1295400"/>
            <a:ext cx="4424980" cy="2578686"/>
            <a:chOff x="1681577" y="1797041"/>
            <a:chExt cx="5938423" cy="3379451"/>
          </a:xfrm>
        </p:grpSpPr>
        <p:sp>
          <p:nvSpPr>
            <p:cNvPr id="283" name="Rectangle 282"/>
            <p:cNvSpPr/>
            <p:nvPr/>
          </p:nvSpPr>
          <p:spPr>
            <a:xfrm>
              <a:off x="1681577" y="1797041"/>
              <a:ext cx="5938423" cy="33794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Arc 283"/>
            <p:cNvSpPr/>
            <p:nvPr/>
          </p:nvSpPr>
          <p:spPr>
            <a:xfrm rot="11955796">
              <a:off x="2359818" y="3406112"/>
              <a:ext cx="1164396" cy="1243970"/>
            </a:xfrm>
            <a:prstGeom prst="arc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Isosceles Triangle 284"/>
            <p:cNvSpPr/>
            <p:nvPr/>
          </p:nvSpPr>
          <p:spPr>
            <a:xfrm>
              <a:off x="2180858" y="4241319"/>
              <a:ext cx="383512" cy="596017"/>
            </a:xfrm>
            <a:prstGeom prst="triangle">
              <a:avLst>
                <a:gd name="adj" fmla="val 52091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Isosceles Triangle 285"/>
            <p:cNvSpPr/>
            <p:nvPr/>
          </p:nvSpPr>
          <p:spPr>
            <a:xfrm rot="3575925">
              <a:off x="2448734" y="4138553"/>
              <a:ext cx="105861" cy="22217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Straight Connector 286"/>
            <p:cNvCxnSpPr/>
            <p:nvPr/>
          </p:nvCxnSpPr>
          <p:spPr>
            <a:xfrm>
              <a:off x="2010052" y="4843341"/>
              <a:ext cx="55114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H="1">
              <a:off x="3465548" y="4843341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>
              <a:off x="3683914" y="4845933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H="1">
              <a:off x="3033204" y="4843341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3251569" y="4845933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>
              <a:off x="2596473" y="4843340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2814838" y="4845931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2164128" y="4843340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2382494" y="4845931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4315904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534270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3883560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101926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144324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5362689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4711980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4930345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5957962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>
              <a:off x="6176328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5525618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5743984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6809912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7028278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6377568" y="4847228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H="1">
              <a:off x="6595934" y="4849819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>
              <a:off x="7221745" y="4851114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312"/>
            <p:cNvSpPr txBox="1"/>
            <p:nvPr/>
          </p:nvSpPr>
          <p:spPr>
            <a:xfrm>
              <a:off x="3499421" y="1905000"/>
              <a:ext cx="1205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Light Rain</a:t>
              </a:r>
              <a:endParaRPr lang="en-US" sz="2000" dirty="0"/>
            </a:p>
          </p:txBody>
        </p:sp>
        <p:cxnSp>
          <p:nvCxnSpPr>
            <p:cNvPr id="314" name="Straight Connector 313"/>
            <p:cNvCxnSpPr/>
            <p:nvPr/>
          </p:nvCxnSpPr>
          <p:spPr>
            <a:xfrm flipH="1">
              <a:off x="1938465" y="4851114"/>
              <a:ext cx="218366" cy="204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Cloud 314"/>
            <p:cNvSpPr/>
            <p:nvPr/>
          </p:nvSpPr>
          <p:spPr>
            <a:xfrm rot="10800000">
              <a:off x="3617092" y="2582848"/>
              <a:ext cx="658008" cy="83820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Cloud 315"/>
            <p:cNvSpPr/>
            <p:nvPr/>
          </p:nvSpPr>
          <p:spPr>
            <a:xfrm rot="10800000">
              <a:off x="3869480" y="2579740"/>
              <a:ext cx="658008" cy="84130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7" name="Picture 2" descr="N:\APP\LRichardson\CommonImages\RainStreaks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31" y="3350814"/>
              <a:ext cx="10287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8" name="TextBox 317"/>
            <p:cNvSpPr txBox="1"/>
            <p:nvPr/>
          </p:nvSpPr>
          <p:spPr>
            <a:xfrm>
              <a:off x="6280242" y="1828800"/>
              <a:ext cx="1175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Dry Snow</a:t>
              </a:r>
              <a:endParaRPr lang="en-US" sz="2000" dirty="0"/>
            </a:p>
          </p:txBody>
        </p:sp>
        <p:grpSp>
          <p:nvGrpSpPr>
            <p:cNvPr id="319" name="Group 318"/>
            <p:cNvGrpSpPr/>
            <p:nvPr/>
          </p:nvGrpSpPr>
          <p:grpSpPr>
            <a:xfrm>
              <a:off x="7204589" y="2271219"/>
              <a:ext cx="157135" cy="172350"/>
              <a:chOff x="1489253" y="630097"/>
              <a:chExt cx="558395" cy="558395"/>
            </a:xfrm>
          </p:grpSpPr>
          <p:sp>
            <p:nvSpPr>
              <p:cNvPr id="388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0" name="Group 389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91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0" name="Group 319"/>
            <p:cNvGrpSpPr/>
            <p:nvPr/>
          </p:nvGrpSpPr>
          <p:grpSpPr>
            <a:xfrm>
              <a:off x="7134124" y="2509794"/>
              <a:ext cx="157135" cy="172350"/>
              <a:chOff x="1489253" y="630097"/>
              <a:chExt cx="558395" cy="558395"/>
            </a:xfrm>
          </p:grpSpPr>
          <p:sp>
            <p:nvSpPr>
              <p:cNvPr id="383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5" name="Group 384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86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1" name="Group 320"/>
            <p:cNvGrpSpPr/>
            <p:nvPr/>
          </p:nvGrpSpPr>
          <p:grpSpPr>
            <a:xfrm>
              <a:off x="7345630" y="2751267"/>
              <a:ext cx="94481" cy="103629"/>
              <a:chOff x="1489253" y="630097"/>
              <a:chExt cx="558395" cy="558395"/>
            </a:xfrm>
          </p:grpSpPr>
          <p:sp>
            <p:nvSpPr>
              <p:cNvPr id="378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0" name="Group 379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81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>
              <a:off x="6918354" y="2605294"/>
              <a:ext cx="157135" cy="172350"/>
              <a:chOff x="1489253" y="630097"/>
              <a:chExt cx="558395" cy="558395"/>
            </a:xfrm>
          </p:grpSpPr>
          <p:sp>
            <p:nvSpPr>
              <p:cNvPr id="373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5" name="Group 374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76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3" name="Group 322"/>
            <p:cNvGrpSpPr/>
            <p:nvPr/>
          </p:nvGrpSpPr>
          <p:grpSpPr>
            <a:xfrm>
              <a:off x="6906552" y="2353537"/>
              <a:ext cx="157135" cy="172350"/>
              <a:chOff x="1489253" y="630097"/>
              <a:chExt cx="558395" cy="558395"/>
            </a:xfrm>
          </p:grpSpPr>
          <p:sp>
            <p:nvSpPr>
              <p:cNvPr id="368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0" name="Group 369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71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4" name="Group 323"/>
            <p:cNvGrpSpPr/>
            <p:nvPr/>
          </p:nvGrpSpPr>
          <p:grpSpPr>
            <a:xfrm>
              <a:off x="6626549" y="2275077"/>
              <a:ext cx="157135" cy="172350"/>
              <a:chOff x="1489253" y="630097"/>
              <a:chExt cx="558395" cy="558395"/>
            </a:xfrm>
          </p:grpSpPr>
          <p:sp>
            <p:nvSpPr>
              <p:cNvPr id="363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5" name="Group 364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66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5" name="Group 324"/>
            <p:cNvGrpSpPr/>
            <p:nvPr/>
          </p:nvGrpSpPr>
          <p:grpSpPr>
            <a:xfrm>
              <a:off x="6578746" y="2678287"/>
              <a:ext cx="157135" cy="172350"/>
              <a:chOff x="1489253" y="630097"/>
              <a:chExt cx="558395" cy="558395"/>
            </a:xfrm>
          </p:grpSpPr>
          <p:sp>
            <p:nvSpPr>
              <p:cNvPr id="358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0" name="Group 359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61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6" name="Group 325"/>
            <p:cNvGrpSpPr/>
            <p:nvPr/>
          </p:nvGrpSpPr>
          <p:grpSpPr>
            <a:xfrm>
              <a:off x="6285511" y="2262750"/>
              <a:ext cx="157135" cy="172350"/>
              <a:chOff x="1489253" y="630097"/>
              <a:chExt cx="558395" cy="558395"/>
            </a:xfrm>
          </p:grpSpPr>
          <p:sp>
            <p:nvSpPr>
              <p:cNvPr id="353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5" name="Group 354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56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7" name="Group 326"/>
            <p:cNvGrpSpPr/>
            <p:nvPr/>
          </p:nvGrpSpPr>
          <p:grpSpPr>
            <a:xfrm>
              <a:off x="6707559" y="2475381"/>
              <a:ext cx="134417" cy="162983"/>
              <a:chOff x="1489253" y="630097"/>
              <a:chExt cx="558395" cy="558395"/>
            </a:xfrm>
          </p:grpSpPr>
          <p:sp>
            <p:nvSpPr>
              <p:cNvPr id="348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0" name="Group 349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51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8" name="Group 327"/>
            <p:cNvGrpSpPr/>
            <p:nvPr/>
          </p:nvGrpSpPr>
          <p:grpSpPr>
            <a:xfrm>
              <a:off x="6957831" y="2211633"/>
              <a:ext cx="94814" cy="126887"/>
              <a:chOff x="1489253" y="630097"/>
              <a:chExt cx="558395" cy="558395"/>
            </a:xfrm>
          </p:grpSpPr>
          <p:sp>
            <p:nvSpPr>
              <p:cNvPr id="343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46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9" name="Group 328"/>
            <p:cNvGrpSpPr/>
            <p:nvPr/>
          </p:nvGrpSpPr>
          <p:grpSpPr>
            <a:xfrm>
              <a:off x="6396238" y="2486169"/>
              <a:ext cx="157135" cy="172350"/>
              <a:chOff x="1489253" y="630097"/>
              <a:chExt cx="558395" cy="558395"/>
            </a:xfrm>
          </p:grpSpPr>
          <p:sp>
            <p:nvSpPr>
              <p:cNvPr id="338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0" name="Group 339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41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0" name="Group 329"/>
            <p:cNvGrpSpPr/>
            <p:nvPr/>
          </p:nvGrpSpPr>
          <p:grpSpPr>
            <a:xfrm>
              <a:off x="6197706" y="2700579"/>
              <a:ext cx="98831" cy="108401"/>
              <a:chOff x="1489253" y="630097"/>
              <a:chExt cx="558395" cy="558395"/>
            </a:xfrm>
          </p:grpSpPr>
          <p:sp>
            <p:nvSpPr>
              <p:cNvPr id="333" name="Quad Arrow Callout 150"/>
              <p:cNvSpPr/>
              <p:nvPr/>
            </p:nvSpPr>
            <p:spPr>
              <a:xfrm rot="18837506">
                <a:off x="1478186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Quad Arrow Callout 150"/>
              <p:cNvSpPr/>
              <p:nvPr/>
            </p:nvSpPr>
            <p:spPr>
              <a:xfrm>
                <a:off x="1489253" y="642595"/>
                <a:ext cx="558395" cy="533400"/>
              </a:xfrm>
              <a:custGeom>
                <a:avLst/>
                <a:gdLst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29818 w 558395"/>
                  <a:gd name="connsiteY5" fmla="*/ 138356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180438 w 558395"/>
                  <a:gd name="connsiteY7" fmla="*/ 9875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77957 w 558395"/>
                  <a:gd name="connsiteY9" fmla="*/ 98759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9636 w 558395"/>
                  <a:gd name="connsiteY15" fmla="*/ 167941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9636 w 558395"/>
                  <a:gd name="connsiteY17" fmla="*/ 365459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77957 w 558395"/>
                  <a:gd name="connsiteY23" fmla="*/ 434641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180438 w 558395"/>
                  <a:gd name="connsiteY25" fmla="*/ 434641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8759 w 558395"/>
                  <a:gd name="connsiteY31" fmla="*/ 365459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8759 w 558395"/>
                  <a:gd name="connsiteY1" fmla="*/ 167941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44839 w 558395"/>
                  <a:gd name="connsiteY4" fmla="*/ 138356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44839 w 558395"/>
                  <a:gd name="connsiteY28" fmla="*/ 395044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241511 w 558395"/>
                  <a:gd name="connsiteY5" fmla="*/ 236244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413556 w 558395"/>
                  <a:gd name="connsiteY20" fmla="*/ 395044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413556 w 558395"/>
                  <a:gd name="connsiteY12" fmla="*/ 138356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  <a:gd name="connsiteX0" fmla="*/ 0 w 558395"/>
                  <a:gd name="connsiteY0" fmla="*/ 266700 h 533400"/>
                  <a:gd name="connsiteX1" fmla="*/ 99495 w 558395"/>
                  <a:gd name="connsiteY1" fmla="*/ 220160 h 533400"/>
                  <a:gd name="connsiteX2" fmla="*/ 98759 w 558395"/>
                  <a:gd name="connsiteY2" fmla="*/ 217320 h 533400"/>
                  <a:gd name="connsiteX3" fmla="*/ 144839 w 558395"/>
                  <a:gd name="connsiteY3" fmla="*/ 217320 h 533400"/>
                  <a:gd name="connsiteX4" fmla="*/ 136758 w 558395"/>
                  <a:gd name="connsiteY4" fmla="*/ 212309 h 533400"/>
                  <a:gd name="connsiteX5" fmla="*/ 180353 w 558395"/>
                  <a:gd name="connsiteY5" fmla="*/ 172821 h 533400"/>
                  <a:gd name="connsiteX6" fmla="*/ 229818 w 558395"/>
                  <a:gd name="connsiteY6" fmla="*/ 98759 h 533400"/>
                  <a:gd name="connsiteX7" fmla="*/ 231004 w 558395"/>
                  <a:gd name="connsiteY7" fmla="*/ 96309 h 533400"/>
                  <a:gd name="connsiteX8" fmla="*/ 279198 w 558395"/>
                  <a:gd name="connsiteY8" fmla="*/ 0 h 533400"/>
                  <a:gd name="connsiteX9" fmla="*/ 335838 w 558395"/>
                  <a:gd name="connsiteY9" fmla="*/ 99677 h 533400"/>
                  <a:gd name="connsiteX10" fmla="*/ 328577 w 558395"/>
                  <a:gd name="connsiteY10" fmla="*/ 98759 h 533400"/>
                  <a:gd name="connsiteX11" fmla="*/ 328577 w 558395"/>
                  <a:gd name="connsiteY11" fmla="*/ 138356 h 533400"/>
                  <a:gd name="connsiteX12" fmla="*/ 368867 w 558395"/>
                  <a:gd name="connsiteY12" fmla="*/ 188067 h 533400"/>
                  <a:gd name="connsiteX13" fmla="*/ 413556 w 558395"/>
                  <a:gd name="connsiteY13" fmla="*/ 217320 h 533400"/>
                  <a:gd name="connsiteX14" fmla="*/ 459636 w 558395"/>
                  <a:gd name="connsiteY14" fmla="*/ 217320 h 533400"/>
                  <a:gd name="connsiteX15" fmla="*/ 457065 w 558395"/>
                  <a:gd name="connsiteY15" fmla="*/ 216733 h 533400"/>
                  <a:gd name="connsiteX16" fmla="*/ 558395 w 558395"/>
                  <a:gd name="connsiteY16" fmla="*/ 266700 h 533400"/>
                  <a:gd name="connsiteX17" fmla="*/ 457250 w 558395"/>
                  <a:gd name="connsiteY17" fmla="*/ 311525 h 533400"/>
                  <a:gd name="connsiteX18" fmla="*/ 459636 w 558395"/>
                  <a:gd name="connsiteY18" fmla="*/ 316080 h 533400"/>
                  <a:gd name="connsiteX19" fmla="*/ 413556 w 558395"/>
                  <a:gd name="connsiteY19" fmla="*/ 316080 h 533400"/>
                  <a:gd name="connsiteX20" fmla="*/ 362132 w 558395"/>
                  <a:gd name="connsiteY20" fmla="*/ 352009 h 533400"/>
                  <a:gd name="connsiteX21" fmla="*/ 328577 w 558395"/>
                  <a:gd name="connsiteY21" fmla="*/ 395044 h 533400"/>
                  <a:gd name="connsiteX22" fmla="*/ 328577 w 558395"/>
                  <a:gd name="connsiteY22" fmla="*/ 434641 h 533400"/>
                  <a:gd name="connsiteX23" fmla="*/ 324022 w 558395"/>
                  <a:gd name="connsiteY23" fmla="*/ 437029 h 533400"/>
                  <a:gd name="connsiteX24" fmla="*/ 279198 w 558395"/>
                  <a:gd name="connsiteY24" fmla="*/ 533400 h 533400"/>
                  <a:gd name="connsiteX25" fmla="*/ 234250 w 558395"/>
                  <a:gd name="connsiteY25" fmla="*/ 438987 h 533400"/>
                  <a:gd name="connsiteX26" fmla="*/ 229818 w 558395"/>
                  <a:gd name="connsiteY26" fmla="*/ 434641 h 533400"/>
                  <a:gd name="connsiteX27" fmla="*/ 229818 w 558395"/>
                  <a:gd name="connsiteY27" fmla="*/ 395044 h 533400"/>
                  <a:gd name="connsiteX28" fmla="*/ 189345 w 558395"/>
                  <a:gd name="connsiteY28" fmla="*/ 355437 h 533400"/>
                  <a:gd name="connsiteX29" fmla="*/ 144839 w 558395"/>
                  <a:gd name="connsiteY29" fmla="*/ 316080 h 533400"/>
                  <a:gd name="connsiteX30" fmla="*/ 98759 w 558395"/>
                  <a:gd name="connsiteY30" fmla="*/ 316080 h 533400"/>
                  <a:gd name="connsiteX31" fmla="*/ 97963 w 558395"/>
                  <a:gd name="connsiteY31" fmla="*/ 316606 h 533400"/>
                  <a:gd name="connsiteX32" fmla="*/ 0 w 558395"/>
                  <a:gd name="connsiteY32" fmla="*/ 2667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58395" h="533400">
                    <a:moveTo>
                      <a:pt x="0" y="266700"/>
                    </a:moveTo>
                    <a:lnTo>
                      <a:pt x="99495" y="220160"/>
                    </a:lnTo>
                    <a:lnTo>
                      <a:pt x="98759" y="217320"/>
                    </a:lnTo>
                    <a:lnTo>
                      <a:pt x="144839" y="217320"/>
                    </a:lnTo>
                    <a:lnTo>
                      <a:pt x="136758" y="212309"/>
                    </a:lnTo>
                    <a:lnTo>
                      <a:pt x="180353" y="172821"/>
                    </a:lnTo>
                    <a:lnTo>
                      <a:pt x="229818" y="98759"/>
                    </a:lnTo>
                    <a:lnTo>
                      <a:pt x="231004" y="96309"/>
                    </a:lnTo>
                    <a:lnTo>
                      <a:pt x="279198" y="0"/>
                    </a:lnTo>
                    <a:lnTo>
                      <a:pt x="335838" y="99677"/>
                    </a:lnTo>
                    <a:lnTo>
                      <a:pt x="328577" y="98759"/>
                    </a:lnTo>
                    <a:lnTo>
                      <a:pt x="328577" y="138356"/>
                    </a:lnTo>
                    <a:lnTo>
                      <a:pt x="368867" y="188067"/>
                    </a:lnTo>
                    <a:lnTo>
                      <a:pt x="413556" y="217320"/>
                    </a:lnTo>
                    <a:lnTo>
                      <a:pt x="459636" y="217320"/>
                    </a:lnTo>
                    <a:lnTo>
                      <a:pt x="457065" y="216733"/>
                    </a:lnTo>
                    <a:lnTo>
                      <a:pt x="558395" y="266700"/>
                    </a:lnTo>
                    <a:lnTo>
                      <a:pt x="457250" y="311525"/>
                    </a:lnTo>
                    <a:lnTo>
                      <a:pt x="459636" y="316080"/>
                    </a:lnTo>
                    <a:lnTo>
                      <a:pt x="413556" y="316080"/>
                    </a:lnTo>
                    <a:lnTo>
                      <a:pt x="362132" y="352009"/>
                    </a:lnTo>
                    <a:lnTo>
                      <a:pt x="328577" y="395044"/>
                    </a:lnTo>
                    <a:lnTo>
                      <a:pt x="328577" y="434641"/>
                    </a:lnTo>
                    <a:lnTo>
                      <a:pt x="324022" y="437029"/>
                    </a:lnTo>
                    <a:lnTo>
                      <a:pt x="279198" y="533400"/>
                    </a:lnTo>
                    <a:lnTo>
                      <a:pt x="234250" y="438987"/>
                    </a:lnTo>
                    <a:lnTo>
                      <a:pt x="229818" y="434641"/>
                    </a:lnTo>
                    <a:lnTo>
                      <a:pt x="229818" y="395044"/>
                    </a:lnTo>
                    <a:lnTo>
                      <a:pt x="189345" y="355437"/>
                    </a:lnTo>
                    <a:lnTo>
                      <a:pt x="144839" y="316080"/>
                    </a:lnTo>
                    <a:lnTo>
                      <a:pt x="98759" y="316080"/>
                    </a:lnTo>
                    <a:lnTo>
                      <a:pt x="97963" y="316606"/>
                    </a:lnTo>
                    <a:lnTo>
                      <a:pt x="0" y="266700"/>
                    </a:lnTo>
                    <a:close/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5" name="Group 334"/>
              <p:cNvGrpSpPr/>
              <p:nvPr/>
            </p:nvGrpSpPr>
            <p:grpSpPr>
              <a:xfrm>
                <a:off x="1583531" y="747461"/>
                <a:ext cx="361950" cy="342257"/>
                <a:chOff x="1583531" y="747461"/>
                <a:chExt cx="361950" cy="342257"/>
              </a:xfrm>
            </p:grpSpPr>
            <p:sp>
              <p:nvSpPr>
                <p:cNvPr id="336" name="Quad Arrow Callout 150"/>
                <p:cNvSpPr/>
                <p:nvPr/>
              </p:nvSpPr>
              <p:spPr>
                <a:xfrm>
                  <a:off x="1583531" y="762000"/>
                  <a:ext cx="361950" cy="304799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Quad Arrow Callout 150"/>
                <p:cNvSpPr/>
                <p:nvPr/>
              </p:nvSpPr>
              <p:spPr>
                <a:xfrm rot="18837506">
                  <a:off x="1592200" y="760686"/>
                  <a:ext cx="342257" cy="315807"/>
                </a:xfrm>
                <a:custGeom>
                  <a:avLst/>
                  <a:gdLst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29818 w 558395"/>
                    <a:gd name="connsiteY5" fmla="*/ 138356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180438 w 558395"/>
                    <a:gd name="connsiteY7" fmla="*/ 9875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77957 w 558395"/>
                    <a:gd name="connsiteY9" fmla="*/ 98759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9636 w 558395"/>
                    <a:gd name="connsiteY15" fmla="*/ 167941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9636 w 558395"/>
                    <a:gd name="connsiteY17" fmla="*/ 365459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77957 w 558395"/>
                    <a:gd name="connsiteY23" fmla="*/ 434641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180438 w 558395"/>
                    <a:gd name="connsiteY25" fmla="*/ 434641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8759 w 558395"/>
                    <a:gd name="connsiteY31" fmla="*/ 365459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8759 w 558395"/>
                    <a:gd name="connsiteY1" fmla="*/ 167941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44839 w 558395"/>
                    <a:gd name="connsiteY4" fmla="*/ 138356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44839 w 558395"/>
                    <a:gd name="connsiteY28" fmla="*/ 395044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241511 w 558395"/>
                    <a:gd name="connsiteY5" fmla="*/ 236244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413556 w 558395"/>
                    <a:gd name="connsiteY20" fmla="*/ 395044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413556 w 558395"/>
                    <a:gd name="connsiteY12" fmla="*/ 138356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  <a:gd name="connsiteX0" fmla="*/ 0 w 558395"/>
                    <a:gd name="connsiteY0" fmla="*/ 266700 h 533400"/>
                    <a:gd name="connsiteX1" fmla="*/ 99495 w 558395"/>
                    <a:gd name="connsiteY1" fmla="*/ 220160 h 533400"/>
                    <a:gd name="connsiteX2" fmla="*/ 98759 w 558395"/>
                    <a:gd name="connsiteY2" fmla="*/ 217320 h 533400"/>
                    <a:gd name="connsiteX3" fmla="*/ 144839 w 558395"/>
                    <a:gd name="connsiteY3" fmla="*/ 217320 h 533400"/>
                    <a:gd name="connsiteX4" fmla="*/ 136758 w 558395"/>
                    <a:gd name="connsiteY4" fmla="*/ 212309 h 533400"/>
                    <a:gd name="connsiteX5" fmla="*/ 180353 w 558395"/>
                    <a:gd name="connsiteY5" fmla="*/ 172821 h 533400"/>
                    <a:gd name="connsiteX6" fmla="*/ 229818 w 558395"/>
                    <a:gd name="connsiteY6" fmla="*/ 98759 h 533400"/>
                    <a:gd name="connsiteX7" fmla="*/ 231004 w 558395"/>
                    <a:gd name="connsiteY7" fmla="*/ 96309 h 533400"/>
                    <a:gd name="connsiteX8" fmla="*/ 279198 w 558395"/>
                    <a:gd name="connsiteY8" fmla="*/ 0 h 533400"/>
                    <a:gd name="connsiteX9" fmla="*/ 335838 w 558395"/>
                    <a:gd name="connsiteY9" fmla="*/ 99677 h 533400"/>
                    <a:gd name="connsiteX10" fmla="*/ 328577 w 558395"/>
                    <a:gd name="connsiteY10" fmla="*/ 98759 h 533400"/>
                    <a:gd name="connsiteX11" fmla="*/ 328577 w 558395"/>
                    <a:gd name="connsiteY11" fmla="*/ 138356 h 533400"/>
                    <a:gd name="connsiteX12" fmla="*/ 368867 w 558395"/>
                    <a:gd name="connsiteY12" fmla="*/ 188067 h 533400"/>
                    <a:gd name="connsiteX13" fmla="*/ 413556 w 558395"/>
                    <a:gd name="connsiteY13" fmla="*/ 217320 h 533400"/>
                    <a:gd name="connsiteX14" fmla="*/ 459636 w 558395"/>
                    <a:gd name="connsiteY14" fmla="*/ 217320 h 533400"/>
                    <a:gd name="connsiteX15" fmla="*/ 457065 w 558395"/>
                    <a:gd name="connsiteY15" fmla="*/ 216733 h 533400"/>
                    <a:gd name="connsiteX16" fmla="*/ 558395 w 558395"/>
                    <a:gd name="connsiteY16" fmla="*/ 266700 h 533400"/>
                    <a:gd name="connsiteX17" fmla="*/ 457250 w 558395"/>
                    <a:gd name="connsiteY17" fmla="*/ 311525 h 533400"/>
                    <a:gd name="connsiteX18" fmla="*/ 459636 w 558395"/>
                    <a:gd name="connsiteY18" fmla="*/ 316080 h 533400"/>
                    <a:gd name="connsiteX19" fmla="*/ 413556 w 558395"/>
                    <a:gd name="connsiteY19" fmla="*/ 316080 h 533400"/>
                    <a:gd name="connsiteX20" fmla="*/ 362132 w 558395"/>
                    <a:gd name="connsiteY20" fmla="*/ 352009 h 533400"/>
                    <a:gd name="connsiteX21" fmla="*/ 328577 w 558395"/>
                    <a:gd name="connsiteY21" fmla="*/ 395044 h 533400"/>
                    <a:gd name="connsiteX22" fmla="*/ 328577 w 558395"/>
                    <a:gd name="connsiteY22" fmla="*/ 434641 h 533400"/>
                    <a:gd name="connsiteX23" fmla="*/ 324022 w 558395"/>
                    <a:gd name="connsiteY23" fmla="*/ 437029 h 533400"/>
                    <a:gd name="connsiteX24" fmla="*/ 279198 w 558395"/>
                    <a:gd name="connsiteY24" fmla="*/ 533400 h 533400"/>
                    <a:gd name="connsiteX25" fmla="*/ 234250 w 558395"/>
                    <a:gd name="connsiteY25" fmla="*/ 438987 h 533400"/>
                    <a:gd name="connsiteX26" fmla="*/ 229818 w 558395"/>
                    <a:gd name="connsiteY26" fmla="*/ 434641 h 533400"/>
                    <a:gd name="connsiteX27" fmla="*/ 229818 w 558395"/>
                    <a:gd name="connsiteY27" fmla="*/ 395044 h 533400"/>
                    <a:gd name="connsiteX28" fmla="*/ 189345 w 558395"/>
                    <a:gd name="connsiteY28" fmla="*/ 355437 h 533400"/>
                    <a:gd name="connsiteX29" fmla="*/ 144839 w 558395"/>
                    <a:gd name="connsiteY29" fmla="*/ 316080 h 533400"/>
                    <a:gd name="connsiteX30" fmla="*/ 98759 w 558395"/>
                    <a:gd name="connsiteY30" fmla="*/ 316080 h 533400"/>
                    <a:gd name="connsiteX31" fmla="*/ 97963 w 558395"/>
                    <a:gd name="connsiteY31" fmla="*/ 316606 h 533400"/>
                    <a:gd name="connsiteX32" fmla="*/ 0 w 558395"/>
                    <a:gd name="connsiteY32" fmla="*/ 26670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58395" h="533400">
                      <a:moveTo>
                        <a:pt x="0" y="266700"/>
                      </a:moveTo>
                      <a:lnTo>
                        <a:pt x="99495" y="220160"/>
                      </a:lnTo>
                      <a:lnTo>
                        <a:pt x="98759" y="217320"/>
                      </a:lnTo>
                      <a:lnTo>
                        <a:pt x="144839" y="217320"/>
                      </a:lnTo>
                      <a:lnTo>
                        <a:pt x="136758" y="212309"/>
                      </a:lnTo>
                      <a:lnTo>
                        <a:pt x="180353" y="172821"/>
                      </a:lnTo>
                      <a:lnTo>
                        <a:pt x="229818" y="98759"/>
                      </a:lnTo>
                      <a:lnTo>
                        <a:pt x="231004" y="96309"/>
                      </a:lnTo>
                      <a:lnTo>
                        <a:pt x="279198" y="0"/>
                      </a:lnTo>
                      <a:lnTo>
                        <a:pt x="335838" y="99677"/>
                      </a:lnTo>
                      <a:lnTo>
                        <a:pt x="328577" y="98759"/>
                      </a:lnTo>
                      <a:lnTo>
                        <a:pt x="328577" y="138356"/>
                      </a:lnTo>
                      <a:lnTo>
                        <a:pt x="368867" y="188067"/>
                      </a:lnTo>
                      <a:lnTo>
                        <a:pt x="413556" y="217320"/>
                      </a:lnTo>
                      <a:lnTo>
                        <a:pt x="459636" y="217320"/>
                      </a:lnTo>
                      <a:lnTo>
                        <a:pt x="457065" y="216733"/>
                      </a:lnTo>
                      <a:lnTo>
                        <a:pt x="558395" y="266700"/>
                      </a:lnTo>
                      <a:lnTo>
                        <a:pt x="457250" y="311525"/>
                      </a:lnTo>
                      <a:lnTo>
                        <a:pt x="459636" y="316080"/>
                      </a:lnTo>
                      <a:lnTo>
                        <a:pt x="413556" y="316080"/>
                      </a:lnTo>
                      <a:lnTo>
                        <a:pt x="362132" y="352009"/>
                      </a:lnTo>
                      <a:lnTo>
                        <a:pt x="328577" y="395044"/>
                      </a:lnTo>
                      <a:lnTo>
                        <a:pt x="328577" y="434641"/>
                      </a:lnTo>
                      <a:lnTo>
                        <a:pt x="324022" y="437029"/>
                      </a:lnTo>
                      <a:lnTo>
                        <a:pt x="279198" y="533400"/>
                      </a:lnTo>
                      <a:lnTo>
                        <a:pt x="234250" y="438987"/>
                      </a:lnTo>
                      <a:lnTo>
                        <a:pt x="229818" y="434641"/>
                      </a:lnTo>
                      <a:lnTo>
                        <a:pt x="229818" y="395044"/>
                      </a:lnTo>
                      <a:lnTo>
                        <a:pt x="189345" y="355437"/>
                      </a:lnTo>
                      <a:lnTo>
                        <a:pt x="144839" y="316080"/>
                      </a:lnTo>
                      <a:lnTo>
                        <a:pt x="98759" y="316080"/>
                      </a:lnTo>
                      <a:lnTo>
                        <a:pt x="97963" y="316606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1" name="Oval 2050"/>
            <p:cNvSpPr/>
            <p:nvPr/>
          </p:nvSpPr>
          <p:spPr>
            <a:xfrm rot="20344484">
              <a:off x="2457627" y="3105408"/>
              <a:ext cx="5066071" cy="362269"/>
            </a:xfrm>
            <a:custGeom>
              <a:avLst/>
              <a:gdLst>
                <a:gd name="connsiteX0" fmla="*/ 0 w 5574997"/>
                <a:gd name="connsiteY0" fmla="*/ 141882 h 283764"/>
                <a:gd name="connsiteX1" fmla="*/ 2787499 w 5574997"/>
                <a:gd name="connsiteY1" fmla="*/ 0 h 283764"/>
                <a:gd name="connsiteX2" fmla="*/ 5574998 w 5574997"/>
                <a:gd name="connsiteY2" fmla="*/ 141882 h 283764"/>
                <a:gd name="connsiteX3" fmla="*/ 2787499 w 5574997"/>
                <a:gd name="connsiteY3" fmla="*/ 283764 h 283764"/>
                <a:gd name="connsiteX4" fmla="*/ 0 w 5574997"/>
                <a:gd name="connsiteY4" fmla="*/ 141882 h 283764"/>
                <a:gd name="connsiteX0" fmla="*/ 0 w 5792343"/>
                <a:gd name="connsiteY0" fmla="*/ 190201 h 332083"/>
                <a:gd name="connsiteX1" fmla="*/ 2787499 w 5792343"/>
                <a:gd name="connsiteY1" fmla="*/ 48319 h 332083"/>
                <a:gd name="connsiteX2" fmla="*/ 5247427 w 5792343"/>
                <a:gd name="connsiteY2" fmla="*/ 7968 h 332083"/>
                <a:gd name="connsiteX3" fmla="*/ 5574998 w 5792343"/>
                <a:gd name="connsiteY3" fmla="*/ 190201 h 332083"/>
                <a:gd name="connsiteX4" fmla="*/ 2787499 w 5792343"/>
                <a:gd name="connsiteY4" fmla="*/ 332083 h 332083"/>
                <a:gd name="connsiteX5" fmla="*/ 0 w 5792343"/>
                <a:gd name="connsiteY5" fmla="*/ 190201 h 332083"/>
                <a:gd name="connsiteX0" fmla="*/ 0 w 5633238"/>
                <a:gd name="connsiteY0" fmla="*/ 190201 h 362269"/>
                <a:gd name="connsiteX1" fmla="*/ 2787499 w 5633238"/>
                <a:gd name="connsiteY1" fmla="*/ 48319 h 362269"/>
                <a:gd name="connsiteX2" fmla="*/ 5247427 w 5633238"/>
                <a:gd name="connsiteY2" fmla="*/ 7968 h 362269"/>
                <a:gd name="connsiteX3" fmla="*/ 5574998 w 5633238"/>
                <a:gd name="connsiteY3" fmla="*/ 190201 h 362269"/>
                <a:gd name="connsiteX4" fmla="*/ 5341631 w 5633238"/>
                <a:gd name="connsiteY4" fmla="*/ 350611 h 362269"/>
                <a:gd name="connsiteX5" fmla="*/ 2787499 w 5633238"/>
                <a:gd name="connsiteY5" fmla="*/ 332083 h 362269"/>
                <a:gd name="connsiteX6" fmla="*/ 0 w 5633238"/>
                <a:gd name="connsiteY6" fmla="*/ 190201 h 362269"/>
                <a:gd name="connsiteX0" fmla="*/ 0 w 5593031"/>
                <a:gd name="connsiteY0" fmla="*/ 190201 h 362269"/>
                <a:gd name="connsiteX1" fmla="*/ 2787499 w 5593031"/>
                <a:gd name="connsiteY1" fmla="*/ 48319 h 362269"/>
                <a:gd name="connsiteX2" fmla="*/ 5247427 w 5593031"/>
                <a:gd name="connsiteY2" fmla="*/ 7968 h 362269"/>
                <a:gd name="connsiteX3" fmla="*/ 5574998 w 5593031"/>
                <a:gd name="connsiteY3" fmla="*/ 190201 h 362269"/>
                <a:gd name="connsiteX4" fmla="*/ 5341631 w 5593031"/>
                <a:gd name="connsiteY4" fmla="*/ 350611 h 362269"/>
                <a:gd name="connsiteX5" fmla="*/ 2787499 w 5593031"/>
                <a:gd name="connsiteY5" fmla="*/ 332083 h 362269"/>
                <a:gd name="connsiteX6" fmla="*/ 0 w 5593031"/>
                <a:gd name="connsiteY6" fmla="*/ 190201 h 362269"/>
                <a:gd name="connsiteX0" fmla="*/ 0 w 5575231"/>
                <a:gd name="connsiteY0" fmla="*/ 190201 h 362269"/>
                <a:gd name="connsiteX1" fmla="*/ 2787499 w 5575231"/>
                <a:gd name="connsiteY1" fmla="*/ 48319 h 362269"/>
                <a:gd name="connsiteX2" fmla="*/ 5247427 w 5575231"/>
                <a:gd name="connsiteY2" fmla="*/ 7968 h 362269"/>
                <a:gd name="connsiteX3" fmla="*/ 5574998 w 5575231"/>
                <a:gd name="connsiteY3" fmla="*/ 190201 h 362269"/>
                <a:gd name="connsiteX4" fmla="*/ 5341631 w 5575231"/>
                <a:gd name="connsiteY4" fmla="*/ 350611 h 362269"/>
                <a:gd name="connsiteX5" fmla="*/ 2787499 w 5575231"/>
                <a:gd name="connsiteY5" fmla="*/ 332083 h 362269"/>
                <a:gd name="connsiteX6" fmla="*/ 0 w 5575231"/>
                <a:gd name="connsiteY6" fmla="*/ 190201 h 36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5231" h="362269">
                  <a:moveTo>
                    <a:pt x="0" y="190201"/>
                  </a:moveTo>
                  <a:cubicBezTo>
                    <a:pt x="0" y="111842"/>
                    <a:pt x="1912928" y="78691"/>
                    <a:pt x="2787499" y="48319"/>
                  </a:cubicBezTo>
                  <a:cubicBezTo>
                    <a:pt x="3662070" y="17947"/>
                    <a:pt x="4782844" y="-15679"/>
                    <a:pt x="5247427" y="7968"/>
                  </a:cubicBezTo>
                  <a:cubicBezTo>
                    <a:pt x="5596299" y="4368"/>
                    <a:pt x="5573125" y="154588"/>
                    <a:pt x="5574998" y="190201"/>
                  </a:cubicBezTo>
                  <a:cubicBezTo>
                    <a:pt x="5576871" y="225814"/>
                    <a:pt x="5573040" y="329702"/>
                    <a:pt x="5341631" y="350611"/>
                  </a:cubicBezTo>
                  <a:cubicBezTo>
                    <a:pt x="4877048" y="374258"/>
                    <a:pt x="3677771" y="358818"/>
                    <a:pt x="2787499" y="332083"/>
                  </a:cubicBezTo>
                  <a:cubicBezTo>
                    <a:pt x="1897227" y="305348"/>
                    <a:pt x="0" y="268560"/>
                    <a:pt x="0" y="190201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3770662" y="2924194"/>
              <a:ext cx="3750818" cy="362348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Melting Layer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94" name="Content Placeholder 2"/>
          <p:cNvSpPr txBox="1">
            <a:spLocks/>
          </p:cNvSpPr>
          <p:nvPr/>
        </p:nvSpPr>
        <p:spPr>
          <a:xfrm>
            <a:off x="228600" y="1697937"/>
            <a:ext cx="3962400" cy="1271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Methods Related to Precipitation:</a:t>
            </a:r>
          </a:p>
          <a:p>
            <a:pPr lvl="1"/>
            <a:r>
              <a:rPr lang="en-US" dirty="0" smtClean="0"/>
              <a:t>Light Rain (liquid precipitation)</a:t>
            </a:r>
          </a:p>
          <a:p>
            <a:pPr lvl="1"/>
            <a:r>
              <a:rPr lang="en-US" dirty="0" smtClean="0"/>
              <a:t>Dry Snow (frozen precipitation)</a:t>
            </a:r>
          </a:p>
          <a:p>
            <a:endParaRPr lang="en-US" dirty="0"/>
          </a:p>
        </p:txBody>
      </p:sp>
      <p:sp>
        <p:nvSpPr>
          <p:cNvPr id="395" name="Content Placeholder 2"/>
          <p:cNvSpPr txBox="1">
            <a:spLocks/>
          </p:cNvSpPr>
          <p:nvPr/>
        </p:nvSpPr>
        <p:spPr>
          <a:xfrm>
            <a:off x="228600" y="4449260"/>
            <a:ext cx="3962400" cy="1271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 Method Related to Clear Air</a:t>
            </a:r>
          </a:p>
          <a:p>
            <a:pPr lvl="1"/>
            <a:r>
              <a:rPr lang="en-US" dirty="0" smtClean="0"/>
              <a:t>Bragg scattering associated with refractivity gradients</a:t>
            </a:r>
          </a:p>
          <a:p>
            <a:endParaRPr lang="en-US" dirty="0"/>
          </a:p>
        </p:txBody>
      </p:sp>
      <p:sp>
        <p:nvSpPr>
          <p:cNvPr id="397" name="Slide Number Placeholder 3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17</a:t>
            </a:fld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304800" y="581251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>
                <a:hlinkClick r:id="rId4" action="ppaction://hlinksldjump"/>
              </a:rPr>
              <a:t>here</a:t>
            </a:r>
            <a:r>
              <a:rPr lang="en-US" dirty="0" smtClean="0"/>
              <a:t> to skip method details and jump to interpretation</a:t>
            </a:r>
            <a:endParaRPr lang="en-US" dirty="0"/>
          </a:p>
        </p:txBody>
      </p:sp>
      <p:sp>
        <p:nvSpPr>
          <p:cNvPr id="258" name="TextBox 257"/>
          <p:cNvSpPr txBox="1"/>
          <p:nvPr/>
        </p:nvSpPr>
        <p:spPr>
          <a:xfrm>
            <a:off x="5775266" y="4143957"/>
            <a:ext cx="1878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Bragg Scattering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45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Light Rain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Medians are calculated for six separate reflectivity (Z) categories</a:t>
            </a:r>
          </a:p>
          <a:p>
            <a:pPr lvl="1"/>
            <a:r>
              <a:rPr lang="en-US" dirty="0" smtClean="0"/>
              <a:t>Categories are inclusive and set as (in dBZ):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correction factor (in dBZ) based on climatology is subtracted from the median of each category: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Subtraction correction can </a:t>
            </a:r>
            <a:r>
              <a:rPr lang="en-US" dirty="0">
                <a:solidFill>
                  <a:srgbClr val="0000FF"/>
                </a:solidFill>
              </a:rPr>
              <a:t>bias Z</a:t>
            </a:r>
            <a:r>
              <a:rPr lang="en-US" baseline="-25000" dirty="0">
                <a:solidFill>
                  <a:srgbClr val="0000FF"/>
                </a:solidFill>
              </a:rPr>
              <a:t>DR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low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073888" y="2667000"/>
            <a:ext cx="7044069" cy="533400"/>
            <a:chOff x="1141228" y="4724400"/>
            <a:chExt cx="7044069" cy="533400"/>
          </a:xfrm>
        </p:grpSpPr>
        <p:sp>
          <p:nvSpPr>
            <p:cNvPr id="8" name="Rectangle 7"/>
            <p:cNvSpPr/>
            <p:nvPr/>
          </p:nvSpPr>
          <p:spPr>
            <a:xfrm>
              <a:off x="1141228" y="4724400"/>
              <a:ext cx="1181986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19.0-20.5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4724400"/>
              <a:ext cx="1181986" cy="533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21.0-22.5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71530" y="4724400"/>
              <a:ext cx="1181986" cy="533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23.0-24.5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53516" y="4724400"/>
              <a:ext cx="1181986" cy="533400"/>
            </a:xfrm>
            <a:prstGeom prst="rect">
              <a:avLst/>
            </a:prstGeom>
            <a:solidFill>
              <a:srgbClr val="70AC2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25.0-26.5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35502" y="4724400"/>
              <a:ext cx="1181986" cy="533400"/>
            </a:xfrm>
            <a:prstGeom prst="rect">
              <a:avLst/>
            </a:prstGeom>
            <a:solidFill>
              <a:srgbClr val="C75F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27.0-28.5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03311" y="4724400"/>
              <a:ext cx="1181986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29.0-30.5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73888" y="4419600"/>
            <a:ext cx="7044069" cy="533400"/>
            <a:chOff x="1104014" y="3505200"/>
            <a:chExt cx="7044069" cy="533400"/>
          </a:xfrm>
        </p:grpSpPr>
        <p:sp>
          <p:nvSpPr>
            <p:cNvPr id="15" name="Rectangle 14"/>
            <p:cNvSpPr/>
            <p:nvPr/>
          </p:nvSpPr>
          <p:spPr>
            <a:xfrm>
              <a:off x="1104014" y="3505200"/>
              <a:ext cx="1181986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0.23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48786" y="3505200"/>
              <a:ext cx="1181986" cy="533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0.27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34316" y="3505200"/>
              <a:ext cx="1181986" cy="533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0.32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6302" y="3505200"/>
              <a:ext cx="1181986" cy="533400"/>
            </a:xfrm>
            <a:prstGeom prst="rect">
              <a:avLst/>
            </a:prstGeom>
            <a:solidFill>
              <a:srgbClr val="70AC2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0.38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98288" y="3505200"/>
              <a:ext cx="1181986" cy="533400"/>
            </a:xfrm>
            <a:prstGeom prst="rect">
              <a:avLst/>
            </a:prstGeom>
            <a:solidFill>
              <a:srgbClr val="C75F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0.46</a:t>
              </a:r>
              <a:endParaRPr lang="en-US" sz="2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66097" y="3505200"/>
              <a:ext cx="1181986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0.55</a:t>
              </a:r>
              <a:endParaRPr lang="en-US" sz="20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Rain Method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3-6 </a:t>
            </a:r>
            <a:r>
              <a:rPr lang="en-US" dirty="0" err="1" smtClean="0"/>
              <a:t>hr</a:t>
            </a:r>
            <a:r>
              <a:rPr lang="en-US" dirty="0" smtClean="0"/>
              <a:t> Events (</a:t>
            </a:r>
            <a:r>
              <a:rPr lang="en-US" dirty="0" err="1" smtClean="0"/>
              <a:t>scatterpoints</a:t>
            </a:r>
            <a:r>
              <a:rPr lang="en-US" dirty="0" smtClean="0"/>
              <a:t> on chart)</a:t>
            </a:r>
          </a:p>
          <a:p>
            <a:pPr lvl="1"/>
            <a:r>
              <a:rPr lang="en-US" dirty="0" smtClean="0"/>
              <a:t>The average of the six categories within this time frame counts as an Event</a:t>
            </a:r>
          </a:p>
          <a:p>
            <a:pPr lvl="1"/>
            <a:r>
              <a:rPr lang="en-US" dirty="0" smtClean="0"/>
              <a:t>Can have multiple Events per day</a:t>
            </a:r>
          </a:p>
          <a:p>
            <a:r>
              <a:rPr lang="en-US" sz="3000" dirty="0"/>
              <a:t>Filters include</a:t>
            </a:r>
            <a:r>
              <a:rPr lang="en-US" dirty="0"/>
              <a:t>:</a:t>
            </a:r>
          </a:p>
          <a:p>
            <a:pPr lvl="1"/>
            <a:r>
              <a:rPr lang="en-US" sz="2600" dirty="0"/>
              <a:t>Range &gt; </a:t>
            </a:r>
            <a:r>
              <a:rPr lang="en-US" sz="2600" dirty="0" smtClean="0"/>
              <a:t>10km</a:t>
            </a:r>
          </a:p>
          <a:p>
            <a:pPr lvl="1"/>
            <a:r>
              <a:rPr lang="en-US" sz="2600" dirty="0" smtClean="0"/>
              <a:t>Height </a:t>
            </a:r>
            <a:r>
              <a:rPr lang="en-US" sz="2600" dirty="0"/>
              <a:t>&lt; 1km below the melting layer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:\APP\LRichardson\shadetraining\KTWX(SiteID-A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30" y="1058160"/>
            <a:ext cx="6504172" cy="54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a Shade Chart?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28194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way to monitor Z</a:t>
            </a:r>
            <a:r>
              <a:rPr lang="en-US" baseline="-25000" dirty="0" smtClean="0"/>
              <a:t>DR</a:t>
            </a:r>
            <a:r>
              <a:rPr lang="en-US" dirty="0" smtClean="0"/>
              <a:t> bias from a </a:t>
            </a:r>
            <a:r>
              <a:rPr lang="en-US" b="1" dirty="0" smtClean="0"/>
              <a:t>single</a:t>
            </a:r>
            <a:r>
              <a:rPr lang="en-US" dirty="0" smtClean="0"/>
              <a:t> radar</a:t>
            </a:r>
          </a:p>
          <a:p>
            <a:pPr lvl="1"/>
            <a:r>
              <a:rPr lang="en-US" dirty="0" smtClean="0"/>
              <a:t>Information from most recent month and 6 months prior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Stratiform vs. “Convective”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6868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Separately classify if an Event is more likely to be Stratiform </a:t>
            </a:r>
            <a:r>
              <a:rPr lang="en-US" dirty="0"/>
              <a:t>O</a:t>
            </a:r>
            <a:r>
              <a:rPr lang="en-US" dirty="0" smtClean="0"/>
              <a:t>nly or could contain some bigger drops from a more convective environment</a:t>
            </a:r>
          </a:p>
          <a:p>
            <a:pPr lvl="1"/>
            <a:r>
              <a:rPr lang="en-US" dirty="0" smtClean="0"/>
              <a:t>Larger drops can </a:t>
            </a:r>
            <a:r>
              <a:rPr lang="en-US" dirty="0" smtClean="0">
                <a:solidFill>
                  <a:srgbClr val="FF0000"/>
                </a:solidFill>
              </a:rPr>
              <a:t>bias Z</a:t>
            </a:r>
            <a:r>
              <a:rPr lang="en-US" baseline="-25000" dirty="0" smtClean="0">
                <a:solidFill>
                  <a:srgbClr val="FF0000"/>
                </a:solidFill>
              </a:rPr>
              <a:t>DR</a:t>
            </a:r>
            <a:r>
              <a:rPr lang="en-US" dirty="0" smtClean="0">
                <a:solidFill>
                  <a:srgbClr val="FF0000"/>
                </a:solidFill>
              </a:rPr>
              <a:t> high</a:t>
            </a:r>
          </a:p>
          <a:p>
            <a:pPr lvl="1"/>
            <a:r>
              <a:rPr lang="en-US" dirty="0" smtClean="0"/>
              <a:t>Estimates are </a:t>
            </a:r>
            <a:r>
              <a:rPr lang="en-US" b="1" dirty="0" smtClean="0"/>
              <a:t>NOT</a:t>
            </a:r>
            <a:r>
              <a:rPr lang="en-US" dirty="0" smtClean="0"/>
              <a:t> taken from the convective parts of a storm</a:t>
            </a:r>
          </a:p>
          <a:p>
            <a:r>
              <a:rPr lang="en-US" dirty="0" smtClean="0"/>
              <a:t>Two tests: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amount of bins greater than or equal to 40 dBZ must be less than 40 bins</a:t>
            </a:r>
          </a:p>
          <a:p>
            <a:pPr lvl="1"/>
            <a:r>
              <a:rPr lang="en-US" dirty="0" smtClean="0"/>
              <a:t>80% of the bins must fall within 10-30 dBZ</a:t>
            </a:r>
          </a:p>
          <a:p>
            <a:pPr lvl="2"/>
            <a:r>
              <a:rPr lang="en-US" dirty="0" smtClean="0"/>
              <a:t>This 2</a:t>
            </a:r>
            <a:r>
              <a:rPr lang="en-US" baseline="30000" dirty="0" smtClean="0"/>
              <a:t>nd</a:t>
            </a:r>
            <a:r>
              <a:rPr lang="en-US" dirty="0" smtClean="0"/>
              <a:t> test has filters of SNR &gt; 20 dB, and RHO</a:t>
            </a:r>
            <a:r>
              <a:rPr lang="en-US" baseline="-25000" dirty="0" smtClean="0"/>
              <a:t>HV</a:t>
            </a:r>
            <a:r>
              <a:rPr lang="en-US" dirty="0" smtClean="0"/>
              <a:t> &gt; 0.98</a:t>
            </a:r>
          </a:p>
          <a:p>
            <a:pPr lvl="2"/>
            <a:r>
              <a:rPr lang="en-US" dirty="0" smtClean="0"/>
              <a:t>Tabulate bins between 10-30 dBZ and 30+ dBZ</a:t>
            </a:r>
          </a:p>
          <a:p>
            <a:r>
              <a:rPr lang="en-US" dirty="0" smtClean="0"/>
              <a:t>Both tests must be valid to count an Event as </a:t>
            </a:r>
            <a:r>
              <a:rPr lang="en-US" i="1" dirty="0" smtClean="0"/>
              <a:t>Stratiform Only</a:t>
            </a:r>
          </a:p>
          <a:p>
            <a:pPr lvl="2"/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Stratiform vs. Convective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i="1" dirty="0" smtClean="0"/>
              <a:t>Stratiform Only</a:t>
            </a:r>
            <a:r>
              <a:rPr lang="en-US" dirty="0" smtClean="0"/>
              <a:t> and </a:t>
            </a:r>
            <a:r>
              <a:rPr lang="en-US" i="1" dirty="0" smtClean="0"/>
              <a:t>Convective</a:t>
            </a:r>
            <a:r>
              <a:rPr lang="en-US" dirty="0" smtClean="0"/>
              <a:t> Events </a:t>
            </a:r>
            <a:r>
              <a:rPr lang="en-US" b="1" dirty="0" smtClean="0"/>
              <a:t>only</a:t>
            </a:r>
            <a:r>
              <a:rPr lang="en-US" dirty="0" smtClean="0"/>
              <a:t> consider values between </a:t>
            </a:r>
            <a:r>
              <a:rPr lang="en-US" b="1" dirty="0" smtClean="0"/>
              <a:t>19.0-30.5 dBZ</a:t>
            </a:r>
            <a:r>
              <a:rPr lang="en-US" dirty="0" smtClean="0"/>
              <a:t> to estimate Z</a:t>
            </a:r>
            <a:r>
              <a:rPr lang="en-US" baseline="-25000" dirty="0" smtClean="0"/>
              <a:t>DR</a:t>
            </a:r>
            <a:r>
              <a:rPr lang="en-US" dirty="0" smtClean="0"/>
              <a:t> bias</a:t>
            </a:r>
          </a:p>
          <a:p>
            <a:r>
              <a:rPr lang="en-US" i="1" dirty="0" smtClean="0"/>
              <a:t>Stratiform Only</a:t>
            </a:r>
            <a:r>
              <a:rPr lang="en-US" dirty="0" smtClean="0"/>
              <a:t> cases are highlighted as a + in the Light Rain Events </a:t>
            </a:r>
          </a:p>
          <a:p>
            <a:pPr lvl="1"/>
            <a:r>
              <a:rPr lang="en-US" dirty="0" smtClean="0"/>
              <a:t>They are </a:t>
            </a:r>
            <a:r>
              <a:rPr lang="en-US" u="sng" dirty="0" smtClean="0"/>
              <a:t>not</a:t>
            </a:r>
            <a:r>
              <a:rPr lang="en-US" dirty="0" smtClean="0"/>
              <a:t> considered as a separate data set in regards to  shading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Dry Aggregate Snow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Estimated only on bins classified as Dry Snow by the Hydrometeor Classification Algorithm (HCA)</a:t>
            </a:r>
          </a:p>
          <a:p>
            <a:r>
              <a:rPr lang="en-US" dirty="0" smtClean="0"/>
              <a:t>Extra filters:</a:t>
            </a:r>
          </a:p>
          <a:p>
            <a:pPr lvl="1"/>
            <a:r>
              <a:rPr lang="en-US" dirty="0" smtClean="0"/>
              <a:t>15 dBZ &lt; Z &lt; 25 dBZ</a:t>
            </a:r>
          </a:p>
          <a:p>
            <a:pPr lvl="1"/>
            <a:r>
              <a:rPr lang="en-US" dirty="0" smtClean="0"/>
              <a:t>Elevations &gt; 1°</a:t>
            </a:r>
          </a:p>
          <a:p>
            <a:pPr lvl="1"/>
            <a:r>
              <a:rPr lang="en-US" dirty="0" smtClean="0"/>
              <a:t>SNR ≥ 20 dB,</a:t>
            </a:r>
          </a:p>
          <a:p>
            <a:pPr lvl="1"/>
            <a:r>
              <a:rPr lang="en-US" dirty="0" smtClean="0"/>
              <a:t>0.98 &lt; RHO</a:t>
            </a:r>
            <a:r>
              <a:rPr lang="en-US" baseline="-25000" dirty="0" smtClean="0"/>
              <a:t>HV</a:t>
            </a:r>
            <a:r>
              <a:rPr lang="en-US" dirty="0" smtClean="0"/>
              <a:t> &lt; 1.0</a:t>
            </a:r>
          </a:p>
          <a:p>
            <a:pPr lvl="1"/>
            <a:r>
              <a:rPr lang="en-US" dirty="0" smtClean="0"/>
              <a:t>PHI &lt; 100°</a:t>
            </a:r>
          </a:p>
          <a:p>
            <a:pPr lvl="1"/>
            <a:r>
              <a:rPr lang="en-US" dirty="0" smtClean="0"/>
              <a:t>Bins must be completely, but no more than 1 km above the melting layer</a:t>
            </a:r>
          </a:p>
          <a:p>
            <a:pPr lvl="1"/>
            <a:r>
              <a:rPr lang="en-US" dirty="0" smtClean="0"/>
              <a:t>Must have at least 500 Z</a:t>
            </a:r>
            <a:r>
              <a:rPr lang="en-US" baseline="-25000" dirty="0" smtClean="0"/>
              <a:t>DR</a:t>
            </a:r>
            <a:r>
              <a:rPr lang="en-US" dirty="0" smtClean="0"/>
              <a:t> bins that pass filters per volume</a:t>
            </a:r>
          </a:p>
          <a:p>
            <a:pPr lvl="1"/>
            <a:r>
              <a:rPr lang="en-US" dirty="0" smtClean="0"/>
              <a:t>Standard deviation Z</a:t>
            </a:r>
            <a:r>
              <a:rPr lang="en-US" baseline="-25000" dirty="0" smtClean="0"/>
              <a:t>DR</a:t>
            </a:r>
            <a:r>
              <a:rPr lang="en-US" dirty="0" smtClean="0"/>
              <a:t> &lt; 0.5 dB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Dry Aggregate Snow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1049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3-6 </a:t>
            </a:r>
            <a:r>
              <a:rPr lang="en-US" dirty="0" err="1" smtClean="0"/>
              <a:t>hr</a:t>
            </a:r>
            <a:r>
              <a:rPr lang="en-US" dirty="0" smtClean="0"/>
              <a:t> Events</a:t>
            </a:r>
          </a:p>
          <a:p>
            <a:pPr lvl="1"/>
            <a:r>
              <a:rPr lang="en-US" dirty="0" smtClean="0"/>
              <a:t>Average of the Z</a:t>
            </a:r>
            <a:r>
              <a:rPr lang="en-US" baseline="-25000" dirty="0" smtClean="0"/>
              <a:t>DR</a:t>
            </a:r>
            <a:r>
              <a:rPr lang="en-US" dirty="0" smtClean="0"/>
              <a:t> values that pass the filters</a:t>
            </a:r>
          </a:p>
          <a:p>
            <a:pPr lvl="1"/>
            <a:r>
              <a:rPr lang="en-US" dirty="0" smtClean="0"/>
              <a:t>Subtract </a:t>
            </a:r>
            <a:r>
              <a:rPr lang="en-US" b="1" dirty="0" smtClean="0">
                <a:solidFill>
                  <a:srgbClr val="0000FF"/>
                </a:solidFill>
              </a:rPr>
              <a:t>0.2 dBZ </a:t>
            </a:r>
            <a:r>
              <a:rPr lang="en-US" dirty="0" smtClean="0"/>
              <a:t>(climatological value of dry snow) to get the Event bias</a:t>
            </a:r>
          </a:p>
          <a:p>
            <a:r>
              <a:rPr lang="en-US" dirty="0" smtClean="0"/>
              <a:t>Can be estimated at the same time as a rain Event as long as dry aggregate snow is observed above the melting level</a:t>
            </a:r>
          </a:p>
          <a:p>
            <a:r>
              <a:rPr lang="en-US" dirty="0" smtClean="0"/>
              <a:t>Dendrites and Platelets can </a:t>
            </a:r>
            <a:r>
              <a:rPr lang="en-US" dirty="0" smtClean="0">
                <a:solidFill>
                  <a:srgbClr val="FF0000"/>
                </a:solidFill>
              </a:rPr>
              <a:t>bias Z</a:t>
            </a:r>
            <a:r>
              <a:rPr lang="en-US" baseline="-25000" dirty="0" smtClean="0">
                <a:solidFill>
                  <a:srgbClr val="FF0000"/>
                </a:solidFill>
              </a:rPr>
              <a:t>DR</a:t>
            </a:r>
            <a:r>
              <a:rPr lang="en-US" dirty="0" smtClean="0">
                <a:solidFill>
                  <a:srgbClr val="FF0000"/>
                </a:solidFill>
              </a:rPr>
              <a:t> high</a:t>
            </a:r>
          </a:p>
          <a:p>
            <a:r>
              <a:rPr lang="en-US" dirty="0" smtClean="0"/>
              <a:t>Subtraction correction can </a:t>
            </a:r>
            <a:r>
              <a:rPr lang="en-US" dirty="0" smtClean="0">
                <a:solidFill>
                  <a:srgbClr val="0000FF"/>
                </a:solidFill>
              </a:rPr>
              <a:t>bias Z</a:t>
            </a:r>
            <a:r>
              <a:rPr lang="en-US" baseline="-25000" dirty="0" smtClean="0">
                <a:solidFill>
                  <a:srgbClr val="0000FF"/>
                </a:solidFill>
              </a:rPr>
              <a:t>DR</a:t>
            </a:r>
            <a:r>
              <a:rPr lang="en-US" dirty="0" smtClean="0">
                <a:solidFill>
                  <a:srgbClr val="0000FF"/>
                </a:solidFill>
              </a:rPr>
              <a:t> low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Aggregates are clumps of frozen </a:t>
            </a:r>
            <a:r>
              <a:rPr lang="en-US" dirty="0" smtClean="0"/>
              <a:t>precipitation (particularly ice crystals)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Bragg Scatter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Bragg distinguished by refractivity gradients generally caused by turbulent eddies</a:t>
            </a:r>
          </a:p>
          <a:p>
            <a:pPr lvl="1"/>
            <a:r>
              <a:rPr lang="en-US" b="1" dirty="0" smtClean="0"/>
              <a:t>Intrinsic Z</a:t>
            </a:r>
            <a:r>
              <a:rPr lang="en-US" b="1" baseline="-25000" dirty="0" smtClean="0"/>
              <a:t>DR</a:t>
            </a:r>
            <a:r>
              <a:rPr lang="en-US" b="1" dirty="0" smtClean="0"/>
              <a:t> = 0.0 dB </a:t>
            </a:r>
            <a:r>
              <a:rPr lang="en-US" dirty="0" smtClean="0"/>
              <a:t>(no subtraction correction needed)</a:t>
            </a:r>
          </a:p>
          <a:p>
            <a:pPr lvl="1"/>
            <a:r>
              <a:rPr lang="en-US" dirty="0" smtClean="0"/>
              <a:t>Often found at the top of the </a:t>
            </a:r>
            <a:r>
              <a:rPr lang="en-US" dirty="0"/>
              <a:t>C</a:t>
            </a:r>
            <a:r>
              <a:rPr lang="en-US" dirty="0" smtClean="0"/>
              <a:t>onvective Boundary Layer</a:t>
            </a:r>
          </a:p>
          <a:p>
            <a:r>
              <a:rPr lang="en-US" dirty="0" smtClean="0"/>
              <a:t>Filters:</a:t>
            </a:r>
          </a:p>
          <a:p>
            <a:pPr lvl="1"/>
            <a:r>
              <a:rPr lang="en-US" dirty="0" smtClean="0"/>
              <a:t>VCP 32 and 21 only currently (may change to allow more)</a:t>
            </a:r>
          </a:p>
          <a:p>
            <a:pPr lvl="1"/>
            <a:r>
              <a:rPr lang="en-US" dirty="0" smtClean="0"/>
              <a:t>10-80 km in range only</a:t>
            </a:r>
          </a:p>
          <a:p>
            <a:pPr lvl="1"/>
            <a:r>
              <a:rPr lang="en-US" dirty="0" smtClean="0"/>
              <a:t>Z &lt; 10 dBZ</a:t>
            </a:r>
          </a:p>
          <a:p>
            <a:pPr lvl="1"/>
            <a:r>
              <a:rPr lang="en-US" dirty="0" smtClean="0"/>
              <a:t>|V| &gt; 2 m/s</a:t>
            </a:r>
          </a:p>
          <a:p>
            <a:pPr lvl="1"/>
            <a:r>
              <a:rPr lang="en-US" dirty="0" smtClean="0"/>
              <a:t>W &gt; 0 m/s</a:t>
            </a:r>
          </a:p>
          <a:p>
            <a:pPr lvl="1"/>
            <a:r>
              <a:rPr lang="en-US" dirty="0" smtClean="0"/>
              <a:t>SNR &lt; 15 dB</a:t>
            </a:r>
          </a:p>
          <a:p>
            <a:pPr lvl="1"/>
            <a:r>
              <a:rPr lang="en-US" dirty="0" smtClean="0"/>
              <a:t>0.98 &lt; </a:t>
            </a:r>
            <a:r>
              <a:rPr lang="el-GR" dirty="0" smtClean="0"/>
              <a:t>ρ</a:t>
            </a:r>
            <a:r>
              <a:rPr lang="en-US" baseline="-25000" dirty="0" smtClean="0"/>
              <a:t>HV</a:t>
            </a:r>
            <a:r>
              <a:rPr lang="en-US" dirty="0" smtClean="0"/>
              <a:t> &lt; 1.05</a:t>
            </a:r>
          </a:p>
          <a:p>
            <a:pPr lvl="1"/>
            <a:r>
              <a:rPr lang="en-US" dirty="0" smtClean="0"/>
              <a:t>Elevations 2.5-4.5°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Bragg Scatter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filters:</a:t>
            </a:r>
          </a:p>
          <a:p>
            <a:pPr lvl="1"/>
            <a:r>
              <a:rPr lang="en-US" dirty="0" smtClean="0"/>
              <a:t>Z at the 90</a:t>
            </a:r>
            <a:r>
              <a:rPr lang="en-US" baseline="30000" dirty="0" smtClean="0"/>
              <a:t>th</a:t>
            </a:r>
            <a:r>
              <a:rPr lang="en-US" dirty="0" smtClean="0"/>
              <a:t> percentile ≤ -3 dBZ (precipitation filter)</a:t>
            </a:r>
          </a:p>
          <a:p>
            <a:pPr lvl="1"/>
            <a:r>
              <a:rPr lang="en-US" dirty="0" smtClean="0"/>
              <a:t>Need at least 10,000 bins that pass filters </a:t>
            </a:r>
          </a:p>
          <a:p>
            <a:pPr lvl="1"/>
            <a:r>
              <a:rPr lang="en-US" dirty="0" smtClean="0"/>
              <a:t>Inter-Quartile Range (IQR) &lt; 0.9 (biota filter)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hr</a:t>
            </a:r>
            <a:r>
              <a:rPr lang="en-US" dirty="0" smtClean="0"/>
              <a:t> Events</a:t>
            </a:r>
          </a:p>
          <a:p>
            <a:pPr lvl="1"/>
            <a:r>
              <a:rPr lang="en-US" dirty="0" smtClean="0"/>
              <a:t>Currently only 17-19 UTC</a:t>
            </a:r>
          </a:p>
          <a:p>
            <a:pPr lvl="1">
              <a:buFont typeface="Wingdings" panose="05000000000000000000" pitchFamily="2" charset="2"/>
              <a:buChar char=""/>
            </a:pPr>
            <a:r>
              <a:rPr lang="en-US" sz="3200" dirty="0" smtClean="0"/>
              <a:t>Will be potentially available every volume scan in Build 16 (12-volume running average of the Z</a:t>
            </a:r>
            <a:r>
              <a:rPr lang="en-US" sz="3200" baseline="-25000" dirty="0" smtClean="0"/>
              <a:t>DR</a:t>
            </a:r>
            <a:r>
              <a:rPr lang="en-US" sz="3200" dirty="0" smtClean="0"/>
              <a:t> mode)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Bragg Scatter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Precipitation contamination can </a:t>
            </a:r>
            <a:r>
              <a:rPr lang="en-US" dirty="0" smtClean="0">
                <a:solidFill>
                  <a:srgbClr val="FF0000"/>
                </a:solidFill>
              </a:rPr>
              <a:t>bias Z</a:t>
            </a:r>
            <a:r>
              <a:rPr lang="en-US" baseline="-25000" dirty="0" smtClean="0">
                <a:solidFill>
                  <a:srgbClr val="FF0000"/>
                </a:solidFill>
              </a:rPr>
              <a:t>DR</a:t>
            </a:r>
            <a:r>
              <a:rPr lang="en-US" dirty="0" smtClean="0">
                <a:solidFill>
                  <a:srgbClr val="FF0000"/>
                </a:solidFill>
              </a:rPr>
              <a:t> high</a:t>
            </a: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Return from Bragg scattering has a weak signal, and if noise is comparable to the signal it could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bias the estimate towards 0.0 dB</a:t>
            </a:r>
          </a:p>
          <a:p>
            <a:pPr lvl="1"/>
            <a:r>
              <a:rPr lang="en-US" dirty="0" smtClean="0"/>
              <a:t>Assuming the noise estimates are similar in both H and V channels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Light rain is less available during the cool season especially at northern sites</a:t>
            </a:r>
          </a:p>
          <a:p>
            <a:r>
              <a:rPr lang="en-US" dirty="0" smtClean="0"/>
              <a:t>Dry aggregate snow can be found year round at most sites</a:t>
            </a:r>
          </a:p>
          <a:p>
            <a:r>
              <a:rPr lang="en-US" dirty="0" smtClean="0"/>
              <a:t>Bragg scatter may give the most reliable estimate, but is less available due to stringent filters</a:t>
            </a:r>
          </a:p>
          <a:p>
            <a:pPr lvl="1"/>
            <a:r>
              <a:rPr lang="en-US" dirty="0" smtClean="0"/>
              <a:t>Also less available in the warm season due to biota contamination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Rely on More Than One Method When Possible!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40163"/>
          </a:xfrm>
        </p:spPr>
        <p:txBody>
          <a:bodyPr/>
          <a:lstStyle/>
          <a:p>
            <a:r>
              <a:rPr lang="en-US" dirty="0" smtClean="0"/>
              <a:t>When all 3 methods show a similar bias, there is high confidence in the indicated bias</a:t>
            </a:r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methods are </a:t>
            </a:r>
            <a:r>
              <a:rPr lang="en-US" dirty="0" smtClean="0"/>
              <a:t>not always available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trend</a:t>
            </a:r>
            <a:r>
              <a:rPr lang="en-US" dirty="0" smtClean="0"/>
              <a:t> should be realistic regardless</a:t>
            </a:r>
          </a:p>
          <a:p>
            <a:pPr lvl="1"/>
            <a:r>
              <a:rPr lang="en-US" dirty="0" smtClean="0"/>
              <a:t>Need </a:t>
            </a:r>
            <a:r>
              <a:rPr lang="en-US" b="1" dirty="0" smtClean="0"/>
              <a:t>at least a month </a:t>
            </a:r>
            <a:r>
              <a:rPr lang="en-US" dirty="0" smtClean="0"/>
              <a:t>of data to establish a baseline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APP\LRichardson\shadetraining\KTWX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78" y="1066800"/>
            <a:ext cx="6400800" cy="53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Full-Chart Recap: Compare the Methods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2667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ZDR is high (above and near the positive tolerance level) for the majority of the time in all three methods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Focus on most recent month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Compare with previous months for overall trend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442790" y="1254642"/>
            <a:ext cx="893135" cy="5032744"/>
          </a:xfrm>
          <a:prstGeom prst="rect">
            <a:avLst/>
          </a:prstGeom>
          <a:noFill/>
          <a:ln w="412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Shade Chart?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3 independent external target methods:</a:t>
            </a:r>
          </a:p>
          <a:p>
            <a:pPr lvl="1"/>
            <a:r>
              <a:rPr lang="en-US" dirty="0" smtClean="0"/>
              <a:t>Light Rain (Average from an Event)</a:t>
            </a:r>
          </a:p>
          <a:p>
            <a:pPr lvl="1"/>
            <a:r>
              <a:rPr lang="en-US" dirty="0" smtClean="0"/>
              <a:t>Dry Aggregate Snow (Average from an Event)</a:t>
            </a:r>
          </a:p>
          <a:p>
            <a:pPr lvl="1"/>
            <a:r>
              <a:rPr lang="en-US" dirty="0" smtClean="0"/>
              <a:t>Bragg Scatter (Mode from an Event)</a:t>
            </a:r>
          </a:p>
          <a:p>
            <a:r>
              <a:rPr lang="en-US" dirty="0" smtClean="0"/>
              <a:t>Event times and characteristics are different between the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N:\APP\LRichardson\shadetraining\KCXX(SiteB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1358"/>
            <a:ext cx="6781800" cy="564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Shade Interpretation: “Good” Site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Close to zero and within tolerance limits for all methods (especially the last month)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1001482"/>
            <a:ext cx="1828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APP\LRichardson\shadetraining\KENX(SiteC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990597"/>
            <a:ext cx="6781799" cy="56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Shade Interpretation: Another “Good” Site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Alternating red/blue around zero (in tolerance) is OK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08805" y="5006937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89767" y="4782621"/>
            <a:ext cx="352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Contamination Outlier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001482"/>
            <a:ext cx="1828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APP\LRichardson\shadetraining\KEOX(SiteD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990596"/>
            <a:ext cx="6781800" cy="56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Shade Interpretation: Warm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warm bias causes QPE underestimation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1001482"/>
            <a:ext cx="1828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 of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APP\LRichardson\shadetraining\KEWX(SiteE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5" y="990597"/>
            <a:ext cx="6781798" cy="56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Shade Interpretation: Cold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cold bias causes QPE overestimation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001482"/>
            <a:ext cx="1828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 of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APP\LRichardson\shadetraining\KLIX(SiteF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990596"/>
            <a:ext cx="6777220" cy="5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Shade Interpretation: Site Improves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had a large negative bias and improved closer to tolerance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2842" y="381493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Large Negative Bias</a:t>
            </a:r>
            <a:endParaRPr lang="en-US" b="1" dirty="0">
              <a:ln>
                <a:solidFill>
                  <a:schemeClr val="tx1">
                    <a:alpha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3790087" y="3607147"/>
            <a:ext cx="1487626" cy="36933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/>
              <a:bevelB w="0"/>
            </a:sp3d>
          </a:bodyPr>
          <a:lstStyle/>
          <a:p>
            <a:r>
              <a:rPr lang="en-US" b="1" dirty="0" smtClean="0">
                <a:ln w="3175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Improvement</a:t>
            </a:r>
            <a:endParaRPr lang="en-US" b="1" dirty="0">
              <a:ln w="3175">
                <a:solidFill>
                  <a:schemeClr val="tx1">
                    <a:alpha val="51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5654" y="31465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Bias – Essentially In Tolerance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213853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Large Negative Bias</a:t>
            </a:r>
            <a:endParaRPr lang="en-US" b="1" dirty="0">
              <a:ln>
                <a:solidFill>
                  <a:schemeClr val="tx1">
                    <a:alpha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3784253" y="1930747"/>
            <a:ext cx="1487626" cy="36933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/>
              <a:bevelB w="0"/>
            </a:sp3d>
          </a:bodyPr>
          <a:lstStyle/>
          <a:p>
            <a:r>
              <a:rPr lang="en-US" b="1" dirty="0" smtClean="0">
                <a:ln w="3175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Improvement</a:t>
            </a:r>
            <a:endParaRPr lang="en-US" b="1" dirty="0">
              <a:ln w="3175">
                <a:solidFill>
                  <a:schemeClr val="tx1">
                    <a:alpha val="51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9820" y="14701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Bias – Essentially In Tolerance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91588" y="545150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Large Negative Bias</a:t>
            </a:r>
            <a:endParaRPr lang="en-US" b="1" dirty="0">
              <a:ln>
                <a:solidFill>
                  <a:schemeClr val="tx1">
                    <a:alpha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3788833" y="5243721"/>
            <a:ext cx="1487626" cy="36933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/>
              <a:bevelB w="0"/>
            </a:sp3d>
          </a:bodyPr>
          <a:lstStyle/>
          <a:p>
            <a:r>
              <a:rPr lang="en-US" b="1" dirty="0" smtClean="0">
                <a:ln w="3175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Improvement</a:t>
            </a:r>
            <a:endParaRPr lang="en-US" b="1" dirty="0">
              <a:ln w="3175">
                <a:solidFill>
                  <a:schemeClr val="tx1">
                    <a:alpha val="51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478307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Bias – Essentially In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APP\LRichardson\shadetraining\KUDX(SiteG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990600"/>
            <a:ext cx="6781798" cy="56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Shade Interpretation: Disagreement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025" y="2743200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Site bias is likely around 0.0 dB in this case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Within tolerance on both sides, so less priority to take action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209800"/>
            <a:ext cx="4876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Rain can be biased high from larger drops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200400"/>
            <a:ext cx="51054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Snow can be biased low from subtraction correction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5391150"/>
            <a:ext cx="5105400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Bragg was around 0.0 dB, and site doesn’t appear to drastically change over time in other methods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824" y="990600"/>
            <a:ext cx="2362201" cy="1569660"/>
          </a:xfrm>
          <a:prstGeom prst="rect">
            <a:avLst/>
          </a:prstGeom>
          <a:noFill/>
          <a:ln w="28575">
            <a:solidFill>
              <a:srgbClr val="F7E8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Disagreement possible due to the independent method caveats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:\APP\LRichardson\shadetraining\KHTX(SiteH)_shade_May'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69" y="1295403"/>
            <a:ext cx="6538909" cy="54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6-Month Time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Shading features are consistent for a given month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4267200" y="1838425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H</a:t>
            </a:r>
          </a:p>
          <a:p>
            <a:pPr algn="ctr"/>
            <a:r>
              <a:rPr lang="en-US" dirty="0" smtClean="0"/>
              <a:t>End Month: May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124200"/>
            <a:ext cx="1447800" cy="175432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how the circled areas move with time in the next two slides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36</a:t>
            </a:fld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38800" y="3443942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33750" y="5101292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:\APP\LRichardson\shadetraining\KHTX(SiteH)_shade_Jun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0" y="1295398"/>
            <a:ext cx="6538912" cy="54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6-Month Time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Features move to the left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676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H</a:t>
            </a:r>
          </a:p>
          <a:p>
            <a:pPr algn="ctr"/>
            <a:r>
              <a:rPr lang="en-US" dirty="0" smtClean="0"/>
              <a:t>End Month: June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37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29000" y="1838425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00600" y="3448150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57450" y="5124550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APP\LRichardson\shadetraining\KHTX(SiteH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10" y="1295399"/>
            <a:ext cx="6538911" cy="54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6-Month Time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Some features move off with the moving time window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H</a:t>
            </a:r>
          </a:p>
          <a:p>
            <a:pPr algn="ctr"/>
            <a:r>
              <a:rPr lang="en-US" dirty="0" smtClean="0"/>
              <a:t>End Month: July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2838460"/>
            <a:ext cx="14859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Previous months are archived and available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38</a:t>
            </a:fld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3438625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90800" y="1913930"/>
            <a:ext cx="609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shade chart is a quick way to assess if a site has a Z</a:t>
            </a:r>
            <a:r>
              <a:rPr lang="en-US" baseline="-25000" dirty="0" smtClean="0"/>
              <a:t>DR</a:t>
            </a:r>
            <a:r>
              <a:rPr lang="en-US" dirty="0" smtClean="0"/>
              <a:t> bias and the approximate magnitude of the bias</a:t>
            </a:r>
          </a:p>
          <a:p>
            <a:pPr lvl="1"/>
            <a:r>
              <a:rPr lang="en-US" dirty="0" smtClean="0"/>
              <a:t>Sites with biases outside of the </a:t>
            </a:r>
            <a:r>
              <a:rPr lang="en-US" b="1" dirty="0" smtClean="0"/>
              <a:t>±0.2 dB </a:t>
            </a:r>
            <a:r>
              <a:rPr lang="en-US" dirty="0" smtClean="0"/>
              <a:t>range are considered to be </a:t>
            </a:r>
            <a:r>
              <a:rPr lang="en-US" b="1" dirty="0" smtClean="0"/>
              <a:t>Out-of-Tolerance</a:t>
            </a:r>
          </a:p>
          <a:p>
            <a:pPr lvl="1"/>
            <a:r>
              <a:rPr lang="en-US" dirty="0" smtClean="0"/>
              <a:t>Z</a:t>
            </a:r>
            <a:r>
              <a:rPr lang="en-US" baseline="-25000" dirty="0" smtClean="0"/>
              <a:t>DR</a:t>
            </a:r>
            <a:r>
              <a:rPr lang="en-US" dirty="0" smtClean="0"/>
              <a:t> bias adversely affects several products, especially QPE</a:t>
            </a:r>
          </a:p>
          <a:p>
            <a:r>
              <a:rPr lang="en-US" dirty="0" smtClean="0"/>
              <a:t>Charts can help track when maintenance was performed and if it helped (e.g., had a large bias and was corrected to within tolerance)</a:t>
            </a:r>
          </a:p>
          <a:p>
            <a:pPr lvl="1"/>
            <a:r>
              <a:rPr lang="en-US" dirty="0" smtClean="0"/>
              <a:t>Can also see if a site has a new or drifting hardware issue (e.g., site was in tolerance and jumped to a large bias)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Z</a:t>
            </a:r>
            <a:r>
              <a:rPr lang="en-US" baseline="-25000" dirty="0" smtClean="0"/>
              <a:t>DR</a:t>
            </a:r>
            <a:r>
              <a:rPr lang="en-US" dirty="0" smtClean="0"/>
              <a:t> bias*?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DR</a:t>
            </a:r>
            <a:r>
              <a:rPr lang="en-US" dirty="0" smtClean="0"/>
              <a:t> bias can have adverse affects on Quantitative Precipitation Estimation (QPE)</a:t>
            </a:r>
          </a:p>
          <a:p>
            <a:pPr lvl="1"/>
            <a:r>
              <a:rPr lang="en-US" dirty="0" smtClean="0"/>
              <a:t> A positive Z</a:t>
            </a:r>
            <a:r>
              <a:rPr lang="en-US" baseline="-25000" dirty="0" smtClean="0"/>
              <a:t>DR</a:t>
            </a:r>
            <a:r>
              <a:rPr lang="en-US" dirty="0" smtClean="0"/>
              <a:t> bias results in underestimation</a:t>
            </a:r>
          </a:p>
          <a:p>
            <a:pPr lvl="1"/>
            <a:r>
              <a:rPr lang="en-US" dirty="0" smtClean="0"/>
              <a:t>A negative Z</a:t>
            </a:r>
            <a:r>
              <a:rPr lang="en-US" baseline="-25000" dirty="0" smtClean="0"/>
              <a:t>DR</a:t>
            </a:r>
            <a:r>
              <a:rPr lang="en-US" dirty="0" smtClean="0"/>
              <a:t> bias results in overestimation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DR</a:t>
            </a:r>
            <a:r>
              <a:rPr lang="en-US" dirty="0" smtClean="0"/>
              <a:t> affects other products as well</a:t>
            </a:r>
          </a:p>
          <a:p>
            <a:pPr lvl="1"/>
            <a:r>
              <a:rPr lang="en-US" dirty="0" smtClean="0"/>
              <a:t>Melting Layer Detection Algorithm (MLDA)</a:t>
            </a:r>
          </a:p>
          <a:p>
            <a:pPr lvl="2"/>
            <a:r>
              <a:rPr lang="en-US" dirty="0" smtClean="0"/>
              <a:t>Particularly “wet snow”</a:t>
            </a:r>
          </a:p>
          <a:p>
            <a:pPr lvl="1"/>
            <a:r>
              <a:rPr lang="en-US" dirty="0" smtClean="0"/>
              <a:t>Hydrometeor Classification Algorithm (HCA)</a:t>
            </a:r>
          </a:p>
          <a:p>
            <a:pPr lvl="2"/>
            <a:r>
              <a:rPr lang="en-US" dirty="0" smtClean="0"/>
              <a:t>Specific Z</a:t>
            </a:r>
            <a:r>
              <a:rPr lang="en-US" baseline="-25000" dirty="0" smtClean="0"/>
              <a:t>DR</a:t>
            </a:r>
            <a:r>
              <a:rPr lang="en-US" dirty="0" smtClean="0"/>
              <a:t> thresholds for categories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17220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This is not the same as ZDRB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are still exploring the details of the external target methods!</a:t>
            </a:r>
          </a:p>
          <a:p>
            <a:pPr lvl="1"/>
            <a:r>
              <a:rPr lang="en-US" dirty="0"/>
              <a:t>External targets are an independent, extra metric to the built-in hardware </a:t>
            </a:r>
            <a:r>
              <a:rPr lang="en-US" dirty="0" smtClean="0"/>
              <a:t>estimates that work with operational scanning strategies and products</a:t>
            </a:r>
            <a:endParaRPr lang="en-US" dirty="0"/>
          </a:p>
          <a:p>
            <a:pPr lvl="1"/>
            <a:r>
              <a:rPr lang="en-US" dirty="0" smtClean="0"/>
              <a:t>Each method has unique caveats and variability in accuracy</a:t>
            </a:r>
          </a:p>
          <a:p>
            <a:pPr lvl="2"/>
            <a:r>
              <a:rPr lang="en-US" dirty="0" smtClean="0"/>
              <a:t>Some aspects of variability remain unknown</a:t>
            </a:r>
          </a:p>
          <a:p>
            <a:r>
              <a:rPr lang="en-US" dirty="0" smtClean="0"/>
              <a:t>By using multiple methods, there is higher confidence a site does or does not have a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</a:t>
            </a:r>
            <a:r>
              <a:rPr lang="en-US" dirty="0" smtClean="0"/>
              <a:t>Tolerance is OK!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9" y="1600200"/>
            <a:ext cx="7768771" cy="4525963"/>
          </a:xfrm>
        </p:spPr>
        <p:txBody>
          <a:bodyPr/>
          <a:lstStyle/>
          <a:p>
            <a:r>
              <a:rPr lang="en-US" dirty="0" smtClean="0"/>
              <a:t>Achieving an exact Z</a:t>
            </a:r>
            <a:r>
              <a:rPr lang="en-US" baseline="-25000" dirty="0" smtClean="0"/>
              <a:t>DR</a:t>
            </a:r>
            <a:r>
              <a:rPr lang="en-US" dirty="0" smtClean="0"/>
              <a:t> bias estimates of 0.0 dB can be difficult because the </a:t>
            </a:r>
            <a:r>
              <a:rPr lang="en-US" dirty="0"/>
              <a:t>variability </a:t>
            </a:r>
            <a:r>
              <a:rPr lang="en-US" dirty="0" smtClean="0"/>
              <a:t>of the methods and built-in hardware often exceed </a:t>
            </a:r>
            <a:r>
              <a:rPr lang="en-US" dirty="0"/>
              <a:t>± 0.1 </a:t>
            </a:r>
            <a:r>
              <a:rPr lang="en-US" dirty="0" smtClean="0"/>
              <a:t>dB</a:t>
            </a:r>
            <a:endParaRPr lang="en-US" dirty="0"/>
          </a:p>
          <a:p>
            <a:pPr lvl="1"/>
            <a:r>
              <a:rPr lang="en-US" dirty="0" smtClean="0"/>
              <a:t>The trend of median bias estimates falling within ± 0.2 dB should be sufficient for most algorithms and visual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external targets?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targets act as an estimation metric independent from the built-in hardware estimates</a:t>
            </a:r>
          </a:p>
          <a:p>
            <a:pPr lvl="1"/>
            <a:r>
              <a:rPr lang="en-US" dirty="0" smtClean="0"/>
              <a:t>Additional measurement to verify built-in hardware results</a:t>
            </a:r>
          </a:p>
          <a:p>
            <a:r>
              <a:rPr lang="en-US" smtClean="0"/>
              <a:t>Methods work </a:t>
            </a:r>
            <a:r>
              <a:rPr lang="en-US" dirty="0" smtClean="0"/>
              <a:t>with operational scanning strategies and products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:\APP\LRichardson\shadetraining\KTWX(SiteID-A)_shade_Jul'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99" y="863600"/>
            <a:ext cx="283532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7856" y="844776"/>
            <a:ext cx="6181086" cy="5660799"/>
          </a:xfrm>
          <a:custGeom>
            <a:avLst/>
            <a:gdLst>
              <a:gd name="connsiteX0" fmla="*/ 0 w 3309257"/>
              <a:gd name="connsiteY0" fmla="*/ 0 h 3392261"/>
              <a:gd name="connsiteX1" fmla="*/ 3309257 w 3309257"/>
              <a:gd name="connsiteY1" fmla="*/ 0 h 3392261"/>
              <a:gd name="connsiteX2" fmla="*/ 3309257 w 3309257"/>
              <a:gd name="connsiteY2" fmla="*/ 3392261 h 3392261"/>
              <a:gd name="connsiteX3" fmla="*/ 0 w 3309257"/>
              <a:gd name="connsiteY3" fmla="*/ 3392261 h 3392261"/>
              <a:gd name="connsiteX4" fmla="*/ 0 w 3309257"/>
              <a:gd name="connsiteY4" fmla="*/ 0 h 3392261"/>
              <a:gd name="connsiteX0" fmla="*/ 0 w 3309257"/>
              <a:gd name="connsiteY0" fmla="*/ 1816100 h 5208361"/>
              <a:gd name="connsiteX1" fmla="*/ 2382157 w 3309257"/>
              <a:gd name="connsiteY1" fmla="*/ 0 h 5208361"/>
              <a:gd name="connsiteX2" fmla="*/ 3309257 w 3309257"/>
              <a:gd name="connsiteY2" fmla="*/ 5208361 h 5208361"/>
              <a:gd name="connsiteX3" fmla="*/ 0 w 3309257"/>
              <a:gd name="connsiteY3" fmla="*/ 5208361 h 5208361"/>
              <a:gd name="connsiteX4" fmla="*/ 0 w 3309257"/>
              <a:gd name="connsiteY4" fmla="*/ 1816100 h 5208361"/>
              <a:gd name="connsiteX0" fmla="*/ 0 w 2382157"/>
              <a:gd name="connsiteY0" fmla="*/ 1816100 h 5208361"/>
              <a:gd name="connsiteX1" fmla="*/ 2382157 w 2382157"/>
              <a:gd name="connsiteY1" fmla="*/ 0 h 5208361"/>
              <a:gd name="connsiteX2" fmla="*/ 1975757 w 2382157"/>
              <a:gd name="connsiteY2" fmla="*/ 1652361 h 5208361"/>
              <a:gd name="connsiteX3" fmla="*/ 0 w 2382157"/>
              <a:gd name="connsiteY3" fmla="*/ 5208361 h 5208361"/>
              <a:gd name="connsiteX4" fmla="*/ 0 w 2382157"/>
              <a:gd name="connsiteY4" fmla="*/ 1816100 h 5208361"/>
              <a:gd name="connsiteX0" fmla="*/ 0 w 2394857"/>
              <a:gd name="connsiteY0" fmla="*/ 1816100 h 5208361"/>
              <a:gd name="connsiteX1" fmla="*/ 2382157 w 2394857"/>
              <a:gd name="connsiteY1" fmla="*/ 0 h 5208361"/>
              <a:gd name="connsiteX2" fmla="*/ 2394857 w 2394857"/>
              <a:gd name="connsiteY2" fmla="*/ 1665061 h 5208361"/>
              <a:gd name="connsiteX3" fmla="*/ 0 w 2394857"/>
              <a:gd name="connsiteY3" fmla="*/ 5208361 h 5208361"/>
              <a:gd name="connsiteX4" fmla="*/ 0 w 2394857"/>
              <a:gd name="connsiteY4" fmla="*/ 1816100 h 5208361"/>
              <a:gd name="connsiteX0" fmla="*/ 0 w 3398157"/>
              <a:gd name="connsiteY0" fmla="*/ 1816100 h 5208361"/>
              <a:gd name="connsiteX1" fmla="*/ 2382157 w 3398157"/>
              <a:gd name="connsiteY1" fmla="*/ 0 h 5208361"/>
              <a:gd name="connsiteX2" fmla="*/ 3398157 w 3398157"/>
              <a:gd name="connsiteY2" fmla="*/ 1639661 h 5208361"/>
              <a:gd name="connsiteX3" fmla="*/ 0 w 3398157"/>
              <a:gd name="connsiteY3" fmla="*/ 5208361 h 5208361"/>
              <a:gd name="connsiteX4" fmla="*/ 0 w 3398157"/>
              <a:gd name="connsiteY4" fmla="*/ 1816100 h 5208361"/>
              <a:gd name="connsiteX0" fmla="*/ 0 w 3411419"/>
              <a:gd name="connsiteY0" fmla="*/ 1854200 h 5246461"/>
              <a:gd name="connsiteX1" fmla="*/ 3410857 w 3411419"/>
              <a:gd name="connsiteY1" fmla="*/ 0 h 5246461"/>
              <a:gd name="connsiteX2" fmla="*/ 3398157 w 3411419"/>
              <a:gd name="connsiteY2" fmla="*/ 1677761 h 5246461"/>
              <a:gd name="connsiteX3" fmla="*/ 0 w 3411419"/>
              <a:gd name="connsiteY3" fmla="*/ 5246461 h 5246461"/>
              <a:gd name="connsiteX4" fmla="*/ 0 w 3411419"/>
              <a:gd name="connsiteY4" fmla="*/ 1854200 h 5246461"/>
              <a:gd name="connsiteX0" fmla="*/ 0 w 3436529"/>
              <a:gd name="connsiteY0" fmla="*/ 1816100 h 5208361"/>
              <a:gd name="connsiteX1" fmla="*/ 3436257 w 3436529"/>
              <a:gd name="connsiteY1" fmla="*/ 0 h 5208361"/>
              <a:gd name="connsiteX2" fmla="*/ 3398157 w 3436529"/>
              <a:gd name="connsiteY2" fmla="*/ 1639661 h 5208361"/>
              <a:gd name="connsiteX3" fmla="*/ 0 w 3436529"/>
              <a:gd name="connsiteY3" fmla="*/ 5208361 h 5208361"/>
              <a:gd name="connsiteX4" fmla="*/ 0 w 3436529"/>
              <a:gd name="connsiteY4" fmla="*/ 1816100 h 5208361"/>
              <a:gd name="connsiteX0" fmla="*/ 0 w 3399378"/>
              <a:gd name="connsiteY0" fmla="*/ 1816100 h 5208361"/>
              <a:gd name="connsiteX1" fmla="*/ 3398157 w 3399378"/>
              <a:gd name="connsiteY1" fmla="*/ 0 h 5208361"/>
              <a:gd name="connsiteX2" fmla="*/ 3398157 w 3399378"/>
              <a:gd name="connsiteY2" fmla="*/ 1639661 h 5208361"/>
              <a:gd name="connsiteX3" fmla="*/ 0 w 3399378"/>
              <a:gd name="connsiteY3" fmla="*/ 5208361 h 5208361"/>
              <a:gd name="connsiteX4" fmla="*/ 0 w 3399378"/>
              <a:gd name="connsiteY4" fmla="*/ 1816100 h 5208361"/>
              <a:gd name="connsiteX0" fmla="*/ 0 w 5864910"/>
              <a:gd name="connsiteY0" fmla="*/ 1816100 h 5208361"/>
              <a:gd name="connsiteX1" fmla="*/ 3398157 w 5864910"/>
              <a:gd name="connsiteY1" fmla="*/ 0 h 5208361"/>
              <a:gd name="connsiteX2" fmla="*/ 5864910 w 5864910"/>
              <a:gd name="connsiteY2" fmla="*/ 225531 h 5208361"/>
              <a:gd name="connsiteX3" fmla="*/ 0 w 5864910"/>
              <a:gd name="connsiteY3" fmla="*/ 5208361 h 5208361"/>
              <a:gd name="connsiteX4" fmla="*/ 0 w 5864910"/>
              <a:gd name="connsiteY4" fmla="*/ 1816100 h 5208361"/>
              <a:gd name="connsiteX0" fmla="*/ 0 w 5876159"/>
              <a:gd name="connsiteY0" fmla="*/ 2252035 h 5644296"/>
              <a:gd name="connsiteX1" fmla="*/ 5875543 w 5876159"/>
              <a:gd name="connsiteY1" fmla="*/ 0 h 5644296"/>
              <a:gd name="connsiteX2" fmla="*/ 5864910 w 5876159"/>
              <a:gd name="connsiteY2" fmla="*/ 661466 h 5644296"/>
              <a:gd name="connsiteX3" fmla="*/ 0 w 5876159"/>
              <a:gd name="connsiteY3" fmla="*/ 5644296 h 5644296"/>
              <a:gd name="connsiteX4" fmla="*/ 0 w 5876159"/>
              <a:gd name="connsiteY4" fmla="*/ 2252035 h 5644296"/>
              <a:gd name="connsiteX0" fmla="*/ 0 w 5864910"/>
              <a:gd name="connsiteY0" fmla="*/ 2262668 h 5654929"/>
              <a:gd name="connsiteX1" fmla="*/ 5854278 w 5864910"/>
              <a:gd name="connsiteY1" fmla="*/ 0 h 5654929"/>
              <a:gd name="connsiteX2" fmla="*/ 5864910 w 5864910"/>
              <a:gd name="connsiteY2" fmla="*/ 672099 h 5654929"/>
              <a:gd name="connsiteX3" fmla="*/ 0 w 5864910"/>
              <a:gd name="connsiteY3" fmla="*/ 5654929 h 5654929"/>
              <a:gd name="connsiteX4" fmla="*/ 0 w 5864910"/>
              <a:gd name="connsiteY4" fmla="*/ 2262668 h 5654929"/>
              <a:gd name="connsiteX0" fmla="*/ 0 w 5886589"/>
              <a:gd name="connsiteY0" fmla="*/ 2273300 h 5665561"/>
              <a:gd name="connsiteX1" fmla="*/ 5886176 w 5886589"/>
              <a:gd name="connsiteY1" fmla="*/ 0 h 5665561"/>
              <a:gd name="connsiteX2" fmla="*/ 5864910 w 5886589"/>
              <a:gd name="connsiteY2" fmla="*/ 682731 h 5665561"/>
              <a:gd name="connsiteX3" fmla="*/ 0 w 5886589"/>
              <a:gd name="connsiteY3" fmla="*/ 5665561 h 5665561"/>
              <a:gd name="connsiteX4" fmla="*/ 0 w 5886589"/>
              <a:gd name="connsiteY4" fmla="*/ 2273300 h 5665561"/>
              <a:gd name="connsiteX0" fmla="*/ 0 w 5864910"/>
              <a:gd name="connsiteY0" fmla="*/ 2273300 h 5665561"/>
              <a:gd name="connsiteX1" fmla="*/ 5854278 w 5864910"/>
              <a:gd name="connsiteY1" fmla="*/ 0 h 5665561"/>
              <a:gd name="connsiteX2" fmla="*/ 5864910 w 5864910"/>
              <a:gd name="connsiteY2" fmla="*/ 682731 h 5665561"/>
              <a:gd name="connsiteX3" fmla="*/ 0 w 5864910"/>
              <a:gd name="connsiteY3" fmla="*/ 5665561 h 5665561"/>
              <a:gd name="connsiteX4" fmla="*/ 0 w 5864910"/>
              <a:gd name="connsiteY4" fmla="*/ 2273300 h 5665561"/>
              <a:gd name="connsiteX0" fmla="*/ 0 w 5877093"/>
              <a:gd name="connsiteY0" fmla="*/ 2279650 h 5671911"/>
              <a:gd name="connsiteX1" fmla="*/ 5876503 w 5877093"/>
              <a:gd name="connsiteY1" fmla="*/ 0 h 5671911"/>
              <a:gd name="connsiteX2" fmla="*/ 5864910 w 5877093"/>
              <a:gd name="connsiteY2" fmla="*/ 689081 h 5671911"/>
              <a:gd name="connsiteX3" fmla="*/ 0 w 5877093"/>
              <a:gd name="connsiteY3" fmla="*/ 5671911 h 5671911"/>
              <a:gd name="connsiteX4" fmla="*/ 0 w 5877093"/>
              <a:gd name="connsiteY4" fmla="*/ 2279650 h 5671911"/>
              <a:gd name="connsiteX0" fmla="*/ 0 w 5864910"/>
              <a:gd name="connsiteY0" fmla="*/ 2279650 h 5671911"/>
              <a:gd name="connsiteX1" fmla="*/ 5860628 w 5864910"/>
              <a:gd name="connsiteY1" fmla="*/ 0 h 5671911"/>
              <a:gd name="connsiteX2" fmla="*/ 5864910 w 5864910"/>
              <a:gd name="connsiteY2" fmla="*/ 689081 h 5671911"/>
              <a:gd name="connsiteX3" fmla="*/ 0 w 5864910"/>
              <a:gd name="connsiteY3" fmla="*/ 5671911 h 5671911"/>
              <a:gd name="connsiteX4" fmla="*/ 0 w 5864910"/>
              <a:gd name="connsiteY4" fmla="*/ 2279650 h 5671911"/>
              <a:gd name="connsiteX0" fmla="*/ 0 w 5864910"/>
              <a:gd name="connsiteY0" fmla="*/ 2263775 h 5656036"/>
              <a:gd name="connsiteX1" fmla="*/ 5860628 w 5864910"/>
              <a:gd name="connsiteY1" fmla="*/ 0 h 5656036"/>
              <a:gd name="connsiteX2" fmla="*/ 5864910 w 5864910"/>
              <a:gd name="connsiteY2" fmla="*/ 673206 h 5656036"/>
              <a:gd name="connsiteX3" fmla="*/ 0 w 5864910"/>
              <a:gd name="connsiteY3" fmla="*/ 5656036 h 5656036"/>
              <a:gd name="connsiteX4" fmla="*/ 0 w 5864910"/>
              <a:gd name="connsiteY4" fmla="*/ 2263775 h 5656036"/>
              <a:gd name="connsiteX0" fmla="*/ 0 w 5864910"/>
              <a:gd name="connsiteY0" fmla="*/ 2289175 h 5681436"/>
              <a:gd name="connsiteX1" fmla="*/ 5860628 w 5864910"/>
              <a:gd name="connsiteY1" fmla="*/ 0 h 5681436"/>
              <a:gd name="connsiteX2" fmla="*/ 5864910 w 5864910"/>
              <a:gd name="connsiteY2" fmla="*/ 698606 h 5681436"/>
              <a:gd name="connsiteX3" fmla="*/ 0 w 5864910"/>
              <a:gd name="connsiteY3" fmla="*/ 5681436 h 5681436"/>
              <a:gd name="connsiteX4" fmla="*/ 0 w 5864910"/>
              <a:gd name="connsiteY4" fmla="*/ 2289175 h 5681436"/>
              <a:gd name="connsiteX0" fmla="*/ 0 w 5868001"/>
              <a:gd name="connsiteY0" fmla="*/ 2270125 h 5662386"/>
              <a:gd name="connsiteX1" fmla="*/ 5866978 w 5868001"/>
              <a:gd name="connsiteY1" fmla="*/ 0 h 5662386"/>
              <a:gd name="connsiteX2" fmla="*/ 5864910 w 5868001"/>
              <a:gd name="connsiteY2" fmla="*/ 679556 h 5662386"/>
              <a:gd name="connsiteX3" fmla="*/ 0 w 5868001"/>
              <a:gd name="connsiteY3" fmla="*/ 5662386 h 5662386"/>
              <a:gd name="connsiteX4" fmla="*/ 0 w 5868001"/>
              <a:gd name="connsiteY4" fmla="*/ 2270125 h 5662386"/>
              <a:gd name="connsiteX0" fmla="*/ 0 w 6163360"/>
              <a:gd name="connsiteY0" fmla="*/ 2270125 h 5662386"/>
              <a:gd name="connsiteX1" fmla="*/ 5866978 w 6163360"/>
              <a:gd name="connsiteY1" fmla="*/ 0 h 5662386"/>
              <a:gd name="connsiteX2" fmla="*/ 6163360 w 6163360"/>
              <a:gd name="connsiteY2" fmla="*/ 692256 h 5662386"/>
              <a:gd name="connsiteX3" fmla="*/ 0 w 6163360"/>
              <a:gd name="connsiteY3" fmla="*/ 5662386 h 5662386"/>
              <a:gd name="connsiteX4" fmla="*/ 0 w 6163360"/>
              <a:gd name="connsiteY4" fmla="*/ 2270125 h 5662386"/>
              <a:gd name="connsiteX0" fmla="*/ 0 w 6178645"/>
              <a:gd name="connsiteY0" fmla="*/ 2289175 h 5681436"/>
              <a:gd name="connsiteX1" fmla="*/ 6178128 w 6178645"/>
              <a:gd name="connsiteY1" fmla="*/ 0 h 5681436"/>
              <a:gd name="connsiteX2" fmla="*/ 6163360 w 6178645"/>
              <a:gd name="connsiteY2" fmla="*/ 711306 h 5681436"/>
              <a:gd name="connsiteX3" fmla="*/ 0 w 6178645"/>
              <a:gd name="connsiteY3" fmla="*/ 5681436 h 5681436"/>
              <a:gd name="connsiteX4" fmla="*/ 0 w 6178645"/>
              <a:gd name="connsiteY4" fmla="*/ 2289175 h 5681436"/>
              <a:gd name="connsiteX0" fmla="*/ 0 w 6178128"/>
              <a:gd name="connsiteY0" fmla="*/ 2289175 h 5681436"/>
              <a:gd name="connsiteX1" fmla="*/ 6178128 w 6178128"/>
              <a:gd name="connsiteY1" fmla="*/ 0 h 5681436"/>
              <a:gd name="connsiteX2" fmla="*/ 6163360 w 6178128"/>
              <a:gd name="connsiteY2" fmla="*/ 711306 h 5681436"/>
              <a:gd name="connsiteX3" fmla="*/ 0 w 6178128"/>
              <a:gd name="connsiteY3" fmla="*/ 5681436 h 5681436"/>
              <a:gd name="connsiteX4" fmla="*/ 0 w 6178128"/>
              <a:gd name="connsiteY4" fmla="*/ 2289175 h 5681436"/>
              <a:gd name="connsiteX0" fmla="*/ 0 w 6178128"/>
              <a:gd name="connsiteY0" fmla="*/ 2289175 h 5681436"/>
              <a:gd name="connsiteX1" fmla="*/ 6178128 w 6178128"/>
              <a:gd name="connsiteY1" fmla="*/ 0 h 5681436"/>
              <a:gd name="connsiteX2" fmla="*/ 6163360 w 6178128"/>
              <a:gd name="connsiteY2" fmla="*/ 711306 h 5681436"/>
              <a:gd name="connsiteX3" fmla="*/ 0 w 6178128"/>
              <a:gd name="connsiteY3" fmla="*/ 5681436 h 5681436"/>
              <a:gd name="connsiteX4" fmla="*/ 0 w 6178128"/>
              <a:gd name="connsiteY4" fmla="*/ 2289175 h 5681436"/>
              <a:gd name="connsiteX0" fmla="*/ 0 w 6178128"/>
              <a:gd name="connsiteY0" fmla="*/ 2289175 h 5681436"/>
              <a:gd name="connsiteX1" fmla="*/ 6178128 w 6178128"/>
              <a:gd name="connsiteY1" fmla="*/ 0 h 5681436"/>
              <a:gd name="connsiteX2" fmla="*/ 6163360 w 6178128"/>
              <a:gd name="connsiteY2" fmla="*/ 711306 h 5681436"/>
              <a:gd name="connsiteX3" fmla="*/ 0 w 6178128"/>
              <a:gd name="connsiteY3" fmla="*/ 5681436 h 5681436"/>
              <a:gd name="connsiteX4" fmla="*/ 0 w 6178128"/>
              <a:gd name="connsiteY4" fmla="*/ 2289175 h 5681436"/>
              <a:gd name="connsiteX0" fmla="*/ 0 w 6178128"/>
              <a:gd name="connsiteY0" fmla="*/ 2263775 h 5656036"/>
              <a:gd name="connsiteX1" fmla="*/ 6178128 w 6178128"/>
              <a:gd name="connsiteY1" fmla="*/ 0 h 5656036"/>
              <a:gd name="connsiteX2" fmla="*/ 6163360 w 6178128"/>
              <a:gd name="connsiteY2" fmla="*/ 685906 h 5656036"/>
              <a:gd name="connsiteX3" fmla="*/ 0 w 6178128"/>
              <a:gd name="connsiteY3" fmla="*/ 5656036 h 5656036"/>
              <a:gd name="connsiteX4" fmla="*/ 0 w 6178128"/>
              <a:gd name="connsiteY4" fmla="*/ 2263775 h 5656036"/>
              <a:gd name="connsiteX0" fmla="*/ 0 w 6178128"/>
              <a:gd name="connsiteY0" fmla="*/ 2282825 h 5675086"/>
              <a:gd name="connsiteX1" fmla="*/ 6178128 w 6178128"/>
              <a:gd name="connsiteY1" fmla="*/ 0 h 5675086"/>
              <a:gd name="connsiteX2" fmla="*/ 6163360 w 6178128"/>
              <a:gd name="connsiteY2" fmla="*/ 704956 h 5675086"/>
              <a:gd name="connsiteX3" fmla="*/ 0 w 6178128"/>
              <a:gd name="connsiteY3" fmla="*/ 5675086 h 5675086"/>
              <a:gd name="connsiteX4" fmla="*/ 0 w 6178128"/>
              <a:gd name="connsiteY4" fmla="*/ 2282825 h 5675086"/>
              <a:gd name="connsiteX0" fmla="*/ 0 w 6206703"/>
              <a:gd name="connsiteY0" fmla="*/ 2263775 h 5675086"/>
              <a:gd name="connsiteX1" fmla="*/ 6206703 w 6206703"/>
              <a:gd name="connsiteY1" fmla="*/ 0 h 5675086"/>
              <a:gd name="connsiteX2" fmla="*/ 6191935 w 6206703"/>
              <a:gd name="connsiteY2" fmla="*/ 704956 h 5675086"/>
              <a:gd name="connsiteX3" fmla="*/ 28575 w 6206703"/>
              <a:gd name="connsiteY3" fmla="*/ 5675086 h 5675086"/>
              <a:gd name="connsiteX4" fmla="*/ 0 w 6206703"/>
              <a:gd name="connsiteY4" fmla="*/ 2263775 h 5675086"/>
              <a:gd name="connsiteX0" fmla="*/ 0 w 6192416"/>
              <a:gd name="connsiteY0" fmla="*/ 2268537 h 5675086"/>
              <a:gd name="connsiteX1" fmla="*/ 6192416 w 6192416"/>
              <a:gd name="connsiteY1" fmla="*/ 0 h 5675086"/>
              <a:gd name="connsiteX2" fmla="*/ 6177648 w 6192416"/>
              <a:gd name="connsiteY2" fmla="*/ 704956 h 5675086"/>
              <a:gd name="connsiteX3" fmla="*/ 14288 w 6192416"/>
              <a:gd name="connsiteY3" fmla="*/ 5675086 h 5675086"/>
              <a:gd name="connsiteX4" fmla="*/ 0 w 6192416"/>
              <a:gd name="connsiteY4" fmla="*/ 2268537 h 5675086"/>
              <a:gd name="connsiteX0" fmla="*/ 0 w 6201941"/>
              <a:gd name="connsiteY0" fmla="*/ 2254250 h 5660799"/>
              <a:gd name="connsiteX1" fmla="*/ 6201941 w 6201941"/>
              <a:gd name="connsiteY1" fmla="*/ 0 h 5660799"/>
              <a:gd name="connsiteX2" fmla="*/ 6177648 w 6201941"/>
              <a:gd name="connsiteY2" fmla="*/ 690669 h 5660799"/>
              <a:gd name="connsiteX3" fmla="*/ 14288 w 6201941"/>
              <a:gd name="connsiteY3" fmla="*/ 5660799 h 5660799"/>
              <a:gd name="connsiteX4" fmla="*/ 0 w 6201941"/>
              <a:gd name="connsiteY4" fmla="*/ 2254250 h 5660799"/>
              <a:gd name="connsiteX0" fmla="*/ 0 w 6181086"/>
              <a:gd name="connsiteY0" fmla="*/ 2254250 h 5660799"/>
              <a:gd name="connsiteX1" fmla="*/ 6178128 w 6181086"/>
              <a:gd name="connsiteY1" fmla="*/ 0 h 5660799"/>
              <a:gd name="connsiteX2" fmla="*/ 6177648 w 6181086"/>
              <a:gd name="connsiteY2" fmla="*/ 690669 h 5660799"/>
              <a:gd name="connsiteX3" fmla="*/ 14288 w 6181086"/>
              <a:gd name="connsiteY3" fmla="*/ 5660799 h 5660799"/>
              <a:gd name="connsiteX4" fmla="*/ 0 w 6181086"/>
              <a:gd name="connsiteY4" fmla="*/ 2254250 h 566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086" h="5660799">
                <a:moveTo>
                  <a:pt x="0" y="2254250"/>
                </a:moveTo>
                <a:lnTo>
                  <a:pt x="6178128" y="0"/>
                </a:lnTo>
                <a:cubicBezTo>
                  <a:pt x="6176011" y="555020"/>
                  <a:pt x="6186115" y="529349"/>
                  <a:pt x="6177648" y="690669"/>
                </a:cubicBezTo>
                <a:lnTo>
                  <a:pt x="14288" y="5660799"/>
                </a:lnTo>
                <a:cubicBezTo>
                  <a:pt x="9525" y="4525283"/>
                  <a:pt x="4763" y="3389766"/>
                  <a:pt x="0" y="22542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What’s on a Shade Chart?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45918" y="838200"/>
            <a:ext cx="2545682" cy="6858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/>
          <p:nvPr/>
        </p:nvSpPr>
        <p:spPr>
          <a:xfrm>
            <a:off x="8058153" y="838225"/>
            <a:ext cx="955562" cy="5696831"/>
          </a:xfrm>
          <a:custGeom>
            <a:avLst/>
            <a:gdLst>
              <a:gd name="connsiteX0" fmla="*/ 0 w 3309257"/>
              <a:gd name="connsiteY0" fmla="*/ 0 h 3392261"/>
              <a:gd name="connsiteX1" fmla="*/ 3309257 w 3309257"/>
              <a:gd name="connsiteY1" fmla="*/ 0 h 3392261"/>
              <a:gd name="connsiteX2" fmla="*/ 3309257 w 3309257"/>
              <a:gd name="connsiteY2" fmla="*/ 3392261 h 3392261"/>
              <a:gd name="connsiteX3" fmla="*/ 0 w 3309257"/>
              <a:gd name="connsiteY3" fmla="*/ 3392261 h 3392261"/>
              <a:gd name="connsiteX4" fmla="*/ 0 w 3309257"/>
              <a:gd name="connsiteY4" fmla="*/ 0 h 3392261"/>
              <a:gd name="connsiteX0" fmla="*/ 0 w 3309257"/>
              <a:gd name="connsiteY0" fmla="*/ 1816100 h 5208361"/>
              <a:gd name="connsiteX1" fmla="*/ 2382157 w 3309257"/>
              <a:gd name="connsiteY1" fmla="*/ 0 h 5208361"/>
              <a:gd name="connsiteX2" fmla="*/ 3309257 w 3309257"/>
              <a:gd name="connsiteY2" fmla="*/ 5208361 h 5208361"/>
              <a:gd name="connsiteX3" fmla="*/ 0 w 3309257"/>
              <a:gd name="connsiteY3" fmla="*/ 5208361 h 5208361"/>
              <a:gd name="connsiteX4" fmla="*/ 0 w 3309257"/>
              <a:gd name="connsiteY4" fmla="*/ 1816100 h 5208361"/>
              <a:gd name="connsiteX0" fmla="*/ 0 w 2382157"/>
              <a:gd name="connsiteY0" fmla="*/ 1816100 h 5208361"/>
              <a:gd name="connsiteX1" fmla="*/ 2382157 w 2382157"/>
              <a:gd name="connsiteY1" fmla="*/ 0 h 5208361"/>
              <a:gd name="connsiteX2" fmla="*/ 1975757 w 2382157"/>
              <a:gd name="connsiteY2" fmla="*/ 1652361 h 5208361"/>
              <a:gd name="connsiteX3" fmla="*/ 0 w 2382157"/>
              <a:gd name="connsiteY3" fmla="*/ 5208361 h 5208361"/>
              <a:gd name="connsiteX4" fmla="*/ 0 w 2382157"/>
              <a:gd name="connsiteY4" fmla="*/ 1816100 h 5208361"/>
              <a:gd name="connsiteX0" fmla="*/ 0 w 2394857"/>
              <a:gd name="connsiteY0" fmla="*/ 1816100 h 5208361"/>
              <a:gd name="connsiteX1" fmla="*/ 2382157 w 2394857"/>
              <a:gd name="connsiteY1" fmla="*/ 0 h 5208361"/>
              <a:gd name="connsiteX2" fmla="*/ 2394857 w 2394857"/>
              <a:gd name="connsiteY2" fmla="*/ 1665061 h 5208361"/>
              <a:gd name="connsiteX3" fmla="*/ 0 w 2394857"/>
              <a:gd name="connsiteY3" fmla="*/ 5208361 h 5208361"/>
              <a:gd name="connsiteX4" fmla="*/ 0 w 2394857"/>
              <a:gd name="connsiteY4" fmla="*/ 1816100 h 5208361"/>
              <a:gd name="connsiteX0" fmla="*/ 0 w 2534646"/>
              <a:gd name="connsiteY0" fmla="*/ 1778000 h 5170261"/>
              <a:gd name="connsiteX1" fmla="*/ 2534557 w 2534646"/>
              <a:gd name="connsiteY1" fmla="*/ 0 h 5170261"/>
              <a:gd name="connsiteX2" fmla="*/ 2394857 w 2534646"/>
              <a:gd name="connsiteY2" fmla="*/ 1626961 h 5170261"/>
              <a:gd name="connsiteX3" fmla="*/ 0 w 2534646"/>
              <a:gd name="connsiteY3" fmla="*/ 5170261 h 5170261"/>
              <a:gd name="connsiteX4" fmla="*/ 0 w 2534646"/>
              <a:gd name="connsiteY4" fmla="*/ 1778000 h 5170261"/>
              <a:gd name="connsiteX0" fmla="*/ 0 w 2535119"/>
              <a:gd name="connsiteY0" fmla="*/ 1778000 h 5170261"/>
              <a:gd name="connsiteX1" fmla="*/ 2534557 w 2535119"/>
              <a:gd name="connsiteY1" fmla="*/ 0 h 5170261"/>
              <a:gd name="connsiteX2" fmla="*/ 2521857 w 2535119"/>
              <a:gd name="connsiteY2" fmla="*/ 1652361 h 5170261"/>
              <a:gd name="connsiteX3" fmla="*/ 0 w 2535119"/>
              <a:gd name="connsiteY3" fmla="*/ 5170261 h 5170261"/>
              <a:gd name="connsiteX4" fmla="*/ 0 w 2535119"/>
              <a:gd name="connsiteY4" fmla="*/ 1778000 h 5170261"/>
              <a:gd name="connsiteX0" fmla="*/ 0 w 2535119"/>
              <a:gd name="connsiteY0" fmla="*/ 1778000 h 5195661"/>
              <a:gd name="connsiteX1" fmla="*/ 2534557 w 2535119"/>
              <a:gd name="connsiteY1" fmla="*/ 0 h 5195661"/>
              <a:gd name="connsiteX2" fmla="*/ 2521857 w 2535119"/>
              <a:gd name="connsiteY2" fmla="*/ 1652361 h 5195661"/>
              <a:gd name="connsiteX3" fmla="*/ 1485900 w 2535119"/>
              <a:gd name="connsiteY3" fmla="*/ 5195661 h 5195661"/>
              <a:gd name="connsiteX4" fmla="*/ 0 w 2535119"/>
              <a:gd name="connsiteY4" fmla="*/ 1778000 h 5195661"/>
              <a:gd name="connsiteX0" fmla="*/ 0 w 1074619"/>
              <a:gd name="connsiteY0" fmla="*/ 2006600 h 5195661"/>
              <a:gd name="connsiteX1" fmla="*/ 1074057 w 1074619"/>
              <a:gd name="connsiteY1" fmla="*/ 0 h 5195661"/>
              <a:gd name="connsiteX2" fmla="*/ 1061357 w 1074619"/>
              <a:gd name="connsiteY2" fmla="*/ 1652361 h 5195661"/>
              <a:gd name="connsiteX3" fmla="*/ 25400 w 1074619"/>
              <a:gd name="connsiteY3" fmla="*/ 5195661 h 5195661"/>
              <a:gd name="connsiteX4" fmla="*/ 0 w 1074619"/>
              <a:gd name="connsiteY4" fmla="*/ 2006600 h 5195661"/>
              <a:gd name="connsiteX0" fmla="*/ 38100 w 1049219"/>
              <a:gd name="connsiteY0" fmla="*/ 1752600 h 5195661"/>
              <a:gd name="connsiteX1" fmla="*/ 1048657 w 1049219"/>
              <a:gd name="connsiteY1" fmla="*/ 0 h 5195661"/>
              <a:gd name="connsiteX2" fmla="*/ 1035957 w 1049219"/>
              <a:gd name="connsiteY2" fmla="*/ 1652361 h 5195661"/>
              <a:gd name="connsiteX3" fmla="*/ 0 w 1049219"/>
              <a:gd name="connsiteY3" fmla="*/ 5195661 h 5195661"/>
              <a:gd name="connsiteX4" fmla="*/ 38100 w 1049219"/>
              <a:gd name="connsiteY4" fmla="*/ 1752600 h 5195661"/>
              <a:gd name="connsiteX0" fmla="*/ 0 w 1049219"/>
              <a:gd name="connsiteY0" fmla="*/ 1752600 h 5195661"/>
              <a:gd name="connsiteX1" fmla="*/ 1048657 w 1049219"/>
              <a:gd name="connsiteY1" fmla="*/ 0 h 5195661"/>
              <a:gd name="connsiteX2" fmla="*/ 1035957 w 1049219"/>
              <a:gd name="connsiteY2" fmla="*/ 1652361 h 5195661"/>
              <a:gd name="connsiteX3" fmla="*/ 0 w 1049219"/>
              <a:gd name="connsiteY3" fmla="*/ 5195661 h 5195661"/>
              <a:gd name="connsiteX4" fmla="*/ 0 w 1049219"/>
              <a:gd name="connsiteY4" fmla="*/ 1752600 h 5195661"/>
              <a:gd name="connsiteX0" fmla="*/ 0 w 1049219"/>
              <a:gd name="connsiteY0" fmla="*/ 1790700 h 5233761"/>
              <a:gd name="connsiteX1" fmla="*/ 1048657 w 1049219"/>
              <a:gd name="connsiteY1" fmla="*/ 0 h 5233761"/>
              <a:gd name="connsiteX2" fmla="*/ 1035957 w 1049219"/>
              <a:gd name="connsiteY2" fmla="*/ 1690461 h 5233761"/>
              <a:gd name="connsiteX3" fmla="*/ 0 w 1049219"/>
              <a:gd name="connsiteY3" fmla="*/ 5233761 h 5233761"/>
              <a:gd name="connsiteX4" fmla="*/ 0 w 1049219"/>
              <a:gd name="connsiteY4" fmla="*/ 1790700 h 5233761"/>
              <a:gd name="connsiteX0" fmla="*/ 0 w 1035957"/>
              <a:gd name="connsiteY0" fmla="*/ 2290431 h 5733492"/>
              <a:gd name="connsiteX1" fmla="*/ 538294 w 1035957"/>
              <a:gd name="connsiteY1" fmla="*/ 0 h 5733492"/>
              <a:gd name="connsiteX2" fmla="*/ 1035957 w 1035957"/>
              <a:gd name="connsiteY2" fmla="*/ 2190192 h 5733492"/>
              <a:gd name="connsiteX3" fmla="*/ 0 w 1035957"/>
              <a:gd name="connsiteY3" fmla="*/ 5733492 h 5733492"/>
              <a:gd name="connsiteX4" fmla="*/ 0 w 1035957"/>
              <a:gd name="connsiteY4" fmla="*/ 2290431 h 5733492"/>
              <a:gd name="connsiteX0" fmla="*/ 0 w 538683"/>
              <a:gd name="connsiteY0" fmla="*/ 2290431 h 5733492"/>
              <a:gd name="connsiteX1" fmla="*/ 538294 w 538683"/>
              <a:gd name="connsiteY1" fmla="*/ 0 h 5733492"/>
              <a:gd name="connsiteX2" fmla="*/ 514962 w 538683"/>
              <a:gd name="connsiteY2" fmla="*/ 1658564 h 5733492"/>
              <a:gd name="connsiteX3" fmla="*/ 0 w 538683"/>
              <a:gd name="connsiteY3" fmla="*/ 5733492 h 5733492"/>
              <a:gd name="connsiteX4" fmla="*/ 0 w 538683"/>
              <a:gd name="connsiteY4" fmla="*/ 2290431 h 5733492"/>
              <a:gd name="connsiteX0" fmla="*/ 0 w 538683"/>
              <a:gd name="connsiteY0" fmla="*/ 2290431 h 5733492"/>
              <a:gd name="connsiteX1" fmla="*/ 538294 w 538683"/>
              <a:gd name="connsiteY1" fmla="*/ 0 h 5733492"/>
              <a:gd name="connsiteX2" fmla="*/ 514962 w 538683"/>
              <a:gd name="connsiteY2" fmla="*/ 1658564 h 5733492"/>
              <a:gd name="connsiteX3" fmla="*/ 0 w 538683"/>
              <a:gd name="connsiteY3" fmla="*/ 5733492 h 5733492"/>
              <a:gd name="connsiteX4" fmla="*/ 0 w 538683"/>
              <a:gd name="connsiteY4" fmla="*/ 2290431 h 5733492"/>
              <a:gd name="connsiteX0" fmla="*/ 0 w 631921"/>
              <a:gd name="connsiteY0" fmla="*/ 2290431 h 5733492"/>
              <a:gd name="connsiteX1" fmla="*/ 538294 w 631921"/>
              <a:gd name="connsiteY1" fmla="*/ 0 h 5733492"/>
              <a:gd name="connsiteX2" fmla="*/ 631921 w 631921"/>
              <a:gd name="connsiteY2" fmla="*/ 691002 h 5733492"/>
              <a:gd name="connsiteX3" fmla="*/ 0 w 631921"/>
              <a:gd name="connsiteY3" fmla="*/ 5733492 h 5733492"/>
              <a:gd name="connsiteX4" fmla="*/ 0 w 631921"/>
              <a:gd name="connsiteY4" fmla="*/ 2290431 h 5733492"/>
              <a:gd name="connsiteX0" fmla="*/ 0 w 666182"/>
              <a:gd name="connsiteY0" fmla="*/ 2311697 h 5754758"/>
              <a:gd name="connsiteX1" fmla="*/ 665885 w 666182"/>
              <a:gd name="connsiteY1" fmla="*/ 0 h 5754758"/>
              <a:gd name="connsiteX2" fmla="*/ 631921 w 666182"/>
              <a:gd name="connsiteY2" fmla="*/ 712268 h 5754758"/>
              <a:gd name="connsiteX3" fmla="*/ 0 w 666182"/>
              <a:gd name="connsiteY3" fmla="*/ 5754758 h 5754758"/>
              <a:gd name="connsiteX4" fmla="*/ 0 w 666182"/>
              <a:gd name="connsiteY4" fmla="*/ 2311697 h 5754758"/>
              <a:gd name="connsiteX0" fmla="*/ 0 w 635011"/>
              <a:gd name="connsiteY0" fmla="*/ 2279799 h 5722860"/>
              <a:gd name="connsiteX1" fmla="*/ 633987 w 635011"/>
              <a:gd name="connsiteY1" fmla="*/ 0 h 5722860"/>
              <a:gd name="connsiteX2" fmla="*/ 631921 w 635011"/>
              <a:gd name="connsiteY2" fmla="*/ 680370 h 5722860"/>
              <a:gd name="connsiteX3" fmla="*/ 0 w 635011"/>
              <a:gd name="connsiteY3" fmla="*/ 5722860 h 5722860"/>
              <a:gd name="connsiteX4" fmla="*/ 0 w 635011"/>
              <a:gd name="connsiteY4" fmla="*/ 2279799 h 5722860"/>
              <a:gd name="connsiteX0" fmla="*/ 0 w 655641"/>
              <a:gd name="connsiteY0" fmla="*/ 2269166 h 5712227"/>
              <a:gd name="connsiteX1" fmla="*/ 655252 w 655641"/>
              <a:gd name="connsiteY1" fmla="*/ 0 h 5712227"/>
              <a:gd name="connsiteX2" fmla="*/ 631921 w 655641"/>
              <a:gd name="connsiteY2" fmla="*/ 669737 h 5712227"/>
              <a:gd name="connsiteX3" fmla="*/ 0 w 655641"/>
              <a:gd name="connsiteY3" fmla="*/ 5712227 h 5712227"/>
              <a:gd name="connsiteX4" fmla="*/ 0 w 655641"/>
              <a:gd name="connsiteY4" fmla="*/ 2269166 h 5712227"/>
              <a:gd name="connsiteX0" fmla="*/ 0 w 631921"/>
              <a:gd name="connsiteY0" fmla="*/ 2269166 h 5712227"/>
              <a:gd name="connsiteX1" fmla="*/ 623354 w 631921"/>
              <a:gd name="connsiteY1" fmla="*/ 0 h 5712227"/>
              <a:gd name="connsiteX2" fmla="*/ 631921 w 631921"/>
              <a:gd name="connsiteY2" fmla="*/ 669737 h 5712227"/>
              <a:gd name="connsiteX3" fmla="*/ 0 w 631921"/>
              <a:gd name="connsiteY3" fmla="*/ 5712227 h 5712227"/>
              <a:gd name="connsiteX4" fmla="*/ 0 w 631921"/>
              <a:gd name="connsiteY4" fmla="*/ 2269166 h 5712227"/>
              <a:gd name="connsiteX0" fmla="*/ 0 w 655641"/>
              <a:gd name="connsiteY0" fmla="*/ 2237268 h 5680329"/>
              <a:gd name="connsiteX1" fmla="*/ 655252 w 655641"/>
              <a:gd name="connsiteY1" fmla="*/ 0 h 5680329"/>
              <a:gd name="connsiteX2" fmla="*/ 631921 w 655641"/>
              <a:gd name="connsiteY2" fmla="*/ 637839 h 5680329"/>
              <a:gd name="connsiteX3" fmla="*/ 0 w 655641"/>
              <a:gd name="connsiteY3" fmla="*/ 5680329 h 5680329"/>
              <a:gd name="connsiteX4" fmla="*/ 0 w 655641"/>
              <a:gd name="connsiteY4" fmla="*/ 2237268 h 5680329"/>
              <a:gd name="connsiteX0" fmla="*/ 0 w 631921"/>
              <a:gd name="connsiteY0" fmla="*/ 2237268 h 5680329"/>
              <a:gd name="connsiteX1" fmla="*/ 612722 w 631921"/>
              <a:gd name="connsiteY1" fmla="*/ 0 h 5680329"/>
              <a:gd name="connsiteX2" fmla="*/ 631921 w 631921"/>
              <a:gd name="connsiteY2" fmla="*/ 637839 h 5680329"/>
              <a:gd name="connsiteX3" fmla="*/ 0 w 631921"/>
              <a:gd name="connsiteY3" fmla="*/ 5680329 h 5680329"/>
              <a:gd name="connsiteX4" fmla="*/ 0 w 631921"/>
              <a:gd name="connsiteY4" fmla="*/ 2237268 h 5680329"/>
              <a:gd name="connsiteX0" fmla="*/ 0 w 631921"/>
              <a:gd name="connsiteY0" fmla="*/ 2237268 h 5680329"/>
              <a:gd name="connsiteX1" fmla="*/ 612722 w 631921"/>
              <a:gd name="connsiteY1" fmla="*/ 0 h 5680329"/>
              <a:gd name="connsiteX2" fmla="*/ 631921 w 631921"/>
              <a:gd name="connsiteY2" fmla="*/ 637839 h 5680329"/>
              <a:gd name="connsiteX3" fmla="*/ 0 w 631921"/>
              <a:gd name="connsiteY3" fmla="*/ 5680329 h 5680329"/>
              <a:gd name="connsiteX4" fmla="*/ 0 w 631921"/>
              <a:gd name="connsiteY4" fmla="*/ 2237268 h 5680329"/>
              <a:gd name="connsiteX0" fmla="*/ 0 w 643073"/>
              <a:gd name="connsiteY0" fmla="*/ 2237268 h 5680329"/>
              <a:gd name="connsiteX1" fmla="*/ 612722 w 643073"/>
              <a:gd name="connsiteY1" fmla="*/ 0 h 5680329"/>
              <a:gd name="connsiteX2" fmla="*/ 631921 w 643073"/>
              <a:gd name="connsiteY2" fmla="*/ 637839 h 5680329"/>
              <a:gd name="connsiteX3" fmla="*/ 0 w 643073"/>
              <a:gd name="connsiteY3" fmla="*/ 5680329 h 5680329"/>
              <a:gd name="connsiteX4" fmla="*/ 0 w 643073"/>
              <a:gd name="connsiteY4" fmla="*/ 2237268 h 5680329"/>
              <a:gd name="connsiteX0" fmla="*/ 0 w 631921"/>
              <a:gd name="connsiteY0" fmla="*/ 2237268 h 5680329"/>
              <a:gd name="connsiteX1" fmla="*/ 612722 w 631921"/>
              <a:gd name="connsiteY1" fmla="*/ 0 h 5680329"/>
              <a:gd name="connsiteX2" fmla="*/ 631921 w 631921"/>
              <a:gd name="connsiteY2" fmla="*/ 637839 h 5680329"/>
              <a:gd name="connsiteX3" fmla="*/ 0 w 631921"/>
              <a:gd name="connsiteY3" fmla="*/ 5680329 h 5680329"/>
              <a:gd name="connsiteX4" fmla="*/ 0 w 631921"/>
              <a:gd name="connsiteY4" fmla="*/ 2237268 h 5680329"/>
              <a:gd name="connsiteX0" fmla="*/ 0 w 652829"/>
              <a:gd name="connsiteY0" fmla="*/ 2258533 h 5701594"/>
              <a:gd name="connsiteX1" fmla="*/ 644620 w 652829"/>
              <a:gd name="connsiteY1" fmla="*/ 0 h 5701594"/>
              <a:gd name="connsiteX2" fmla="*/ 631921 w 652829"/>
              <a:gd name="connsiteY2" fmla="*/ 659104 h 5701594"/>
              <a:gd name="connsiteX3" fmla="*/ 0 w 652829"/>
              <a:gd name="connsiteY3" fmla="*/ 5701594 h 5701594"/>
              <a:gd name="connsiteX4" fmla="*/ 0 w 652829"/>
              <a:gd name="connsiteY4" fmla="*/ 2258533 h 5701594"/>
              <a:gd name="connsiteX0" fmla="*/ 0 w 659020"/>
              <a:gd name="connsiteY0" fmla="*/ 2258533 h 5701594"/>
              <a:gd name="connsiteX1" fmla="*/ 644620 w 659020"/>
              <a:gd name="connsiteY1" fmla="*/ 0 h 5701594"/>
              <a:gd name="connsiteX2" fmla="*/ 657321 w 659020"/>
              <a:gd name="connsiteY2" fmla="*/ 665454 h 5701594"/>
              <a:gd name="connsiteX3" fmla="*/ 0 w 659020"/>
              <a:gd name="connsiteY3" fmla="*/ 5701594 h 5701594"/>
              <a:gd name="connsiteX4" fmla="*/ 0 w 659020"/>
              <a:gd name="connsiteY4" fmla="*/ 2258533 h 5701594"/>
              <a:gd name="connsiteX0" fmla="*/ 0 w 653814"/>
              <a:gd name="connsiteY0" fmla="*/ 2258533 h 5701594"/>
              <a:gd name="connsiteX1" fmla="*/ 644620 w 653814"/>
              <a:gd name="connsiteY1" fmla="*/ 0 h 5701594"/>
              <a:gd name="connsiteX2" fmla="*/ 638271 w 653814"/>
              <a:gd name="connsiteY2" fmla="*/ 671804 h 5701594"/>
              <a:gd name="connsiteX3" fmla="*/ 0 w 653814"/>
              <a:gd name="connsiteY3" fmla="*/ 5701594 h 5701594"/>
              <a:gd name="connsiteX4" fmla="*/ 0 w 653814"/>
              <a:gd name="connsiteY4" fmla="*/ 2258533 h 5701594"/>
              <a:gd name="connsiteX0" fmla="*/ 0 w 644024"/>
              <a:gd name="connsiteY0" fmla="*/ 2239483 h 5682544"/>
              <a:gd name="connsiteX1" fmla="*/ 631920 w 644024"/>
              <a:gd name="connsiteY1" fmla="*/ 0 h 5682544"/>
              <a:gd name="connsiteX2" fmla="*/ 638271 w 644024"/>
              <a:gd name="connsiteY2" fmla="*/ 652754 h 5682544"/>
              <a:gd name="connsiteX3" fmla="*/ 0 w 644024"/>
              <a:gd name="connsiteY3" fmla="*/ 5682544 h 5682544"/>
              <a:gd name="connsiteX4" fmla="*/ 0 w 644024"/>
              <a:gd name="connsiteY4" fmla="*/ 2239483 h 5682544"/>
              <a:gd name="connsiteX0" fmla="*/ 0 w 659179"/>
              <a:gd name="connsiteY0" fmla="*/ 2245833 h 5688894"/>
              <a:gd name="connsiteX1" fmla="*/ 650970 w 659179"/>
              <a:gd name="connsiteY1" fmla="*/ 0 h 5688894"/>
              <a:gd name="connsiteX2" fmla="*/ 638271 w 659179"/>
              <a:gd name="connsiteY2" fmla="*/ 659104 h 5688894"/>
              <a:gd name="connsiteX3" fmla="*/ 0 w 659179"/>
              <a:gd name="connsiteY3" fmla="*/ 5688894 h 5688894"/>
              <a:gd name="connsiteX4" fmla="*/ 0 w 659179"/>
              <a:gd name="connsiteY4" fmla="*/ 2245833 h 5688894"/>
              <a:gd name="connsiteX0" fmla="*/ 0 w 638271"/>
              <a:gd name="connsiteY0" fmla="*/ 2252183 h 5695244"/>
              <a:gd name="connsiteX1" fmla="*/ 619220 w 638271"/>
              <a:gd name="connsiteY1" fmla="*/ 0 h 5695244"/>
              <a:gd name="connsiteX2" fmla="*/ 638271 w 638271"/>
              <a:gd name="connsiteY2" fmla="*/ 665454 h 5695244"/>
              <a:gd name="connsiteX3" fmla="*/ 0 w 638271"/>
              <a:gd name="connsiteY3" fmla="*/ 5695244 h 5695244"/>
              <a:gd name="connsiteX4" fmla="*/ 0 w 638271"/>
              <a:gd name="connsiteY4" fmla="*/ 2252183 h 5695244"/>
              <a:gd name="connsiteX0" fmla="*/ 0 w 638271"/>
              <a:gd name="connsiteY0" fmla="*/ 2252183 h 5695244"/>
              <a:gd name="connsiteX1" fmla="*/ 619220 w 638271"/>
              <a:gd name="connsiteY1" fmla="*/ 0 h 5695244"/>
              <a:gd name="connsiteX2" fmla="*/ 638271 w 638271"/>
              <a:gd name="connsiteY2" fmla="*/ 665454 h 5695244"/>
              <a:gd name="connsiteX3" fmla="*/ 0 w 638271"/>
              <a:gd name="connsiteY3" fmla="*/ 5695244 h 5695244"/>
              <a:gd name="connsiteX4" fmla="*/ 0 w 638271"/>
              <a:gd name="connsiteY4" fmla="*/ 2252183 h 5695244"/>
              <a:gd name="connsiteX0" fmla="*/ 0 w 657320"/>
              <a:gd name="connsiteY0" fmla="*/ 2258533 h 5701594"/>
              <a:gd name="connsiteX1" fmla="*/ 657320 w 657320"/>
              <a:gd name="connsiteY1" fmla="*/ 0 h 5701594"/>
              <a:gd name="connsiteX2" fmla="*/ 638271 w 657320"/>
              <a:gd name="connsiteY2" fmla="*/ 671804 h 5701594"/>
              <a:gd name="connsiteX3" fmla="*/ 0 w 657320"/>
              <a:gd name="connsiteY3" fmla="*/ 5701594 h 5701594"/>
              <a:gd name="connsiteX4" fmla="*/ 0 w 657320"/>
              <a:gd name="connsiteY4" fmla="*/ 2258533 h 5701594"/>
              <a:gd name="connsiteX0" fmla="*/ 0 w 657320"/>
              <a:gd name="connsiteY0" fmla="*/ 2258533 h 5701594"/>
              <a:gd name="connsiteX1" fmla="*/ 657320 w 657320"/>
              <a:gd name="connsiteY1" fmla="*/ 0 h 5701594"/>
              <a:gd name="connsiteX2" fmla="*/ 638271 w 657320"/>
              <a:gd name="connsiteY2" fmla="*/ 678154 h 5701594"/>
              <a:gd name="connsiteX3" fmla="*/ 0 w 657320"/>
              <a:gd name="connsiteY3" fmla="*/ 5701594 h 5701594"/>
              <a:gd name="connsiteX4" fmla="*/ 0 w 657320"/>
              <a:gd name="connsiteY4" fmla="*/ 2258533 h 5701594"/>
              <a:gd name="connsiteX0" fmla="*/ 0 w 658592"/>
              <a:gd name="connsiteY0" fmla="*/ 2258533 h 5701594"/>
              <a:gd name="connsiteX1" fmla="*/ 657320 w 658592"/>
              <a:gd name="connsiteY1" fmla="*/ 0 h 5701594"/>
              <a:gd name="connsiteX2" fmla="*/ 638271 w 658592"/>
              <a:gd name="connsiteY2" fmla="*/ 678154 h 5701594"/>
              <a:gd name="connsiteX3" fmla="*/ 0 w 658592"/>
              <a:gd name="connsiteY3" fmla="*/ 5701594 h 5701594"/>
              <a:gd name="connsiteX4" fmla="*/ 0 w 658592"/>
              <a:gd name="connsiteY4" fmla="*/ 2258533 h 5701594"/>
              <a:gd name="connsiteX0" fmla="*/ 0 w 955032"/>
              <a:gd name="connsiteY0" fmla="*/ 2258533 h 5701594"/>
              <a:gd name="connsiteX1" fmla="*/ 955032 w 955032"/>
              <a:gd name="connsiteY1" fmla="*/ 0 h 5701594"/>
              <a:gd name="connsiteX2" fmla="*/ 638271 w 955032"/>
              <a:gd name="connsiteY2" fmla="*/ 678154 h 5701594"/>
              <a:gd name="connsiteX3" fmla="*/ 0 w 955032"/>
              <a:gd name="connsiteY3" fmla="*/ 5701594 h 5701594"/>
              <a:gd name="connsiteX4" fmla="*/ 0 w 955032"/>
              <a:gd name="connsiteY4" fmla="*/ 2258533 h 5701594"/>
              <a:gd name="connsiteX0" fmla="*/ 0 w 956304"/>
              <a:gd name="connsiteY0" fmla="*/ 2258533 h 5701594"/>
              <a:gd name="connsiteX1" fmla="*/ 955032 w 956304"/>
              <a:gd name="connsiteY1" fmla="*/ 0 h 5701594"/>
              <a:gd name="connsiteX2" fmla="*/ 935983 w 956304"/>
              <a:gd name="connsiteY2" fmla="*/ 656889 h 5701594"/>
              <a:gd name="connsiteX3" fmla="*/ 0 w 956304"/>
              <a:gd name="connsiteY3" fmla="*/ 5701594 h 5701594"/>
              <a:gd name="connsiteX4" fmla="*/ 0 w 956304"/>
              <a:gd name="connsiteY4" fmla="*/ 2258533 h 5701594"/>
              <a:gd name="connsiteX0" fmla="*/ 0 w 955032"/>
              <a:gd name="connsiteY0" fmla="*/ 2258533 h 5701594"/>
              <a:gd name="connsiteX1" fmla="*/ 955032 w 955032"/>
              <a:gd name="connsiteY1" fmla="*/ 0 h 5701594"/>
              <a:gd name="connsiteX2" fmla="*/ 935983 w 955032"/>
              <a:gd name="connsiteY2" fmla="*/ 656889 h 5701594"/>
              <a:gd name="connsiteX3" fmla="*/ 0 w 955032"/>
              <a:gd name="connsiteY3" fmla="*/ 5701594 h 5701594"/>
              <a:gd name="connsiteX4" fmla="*/ 0 w 955032"/>
              <a:gd name="connsiteY4" fmla="*/ 2258533 h 5701594"/>
              <a:gd name="connsiteX0" fmla="*/ 0 w 955044"/>
              <a:gd name="connsiteY0" fmla="*/ 2258533 h 5701594"/>
              <a:gd name="connsiteX1" fmla="*/ 955032 w 955044"/>
              <a:gd name="connsiteY1" fmla="*/ 0 h 5701594"/>
              <a:gd name="connsiteX2" fmla="*/ 948530 w 955044"/>
              <a:gd name="connsiteY2" fmla="*/ 663239 h 5701594"/>
              <a:gd name="connsiteX3" fmla="*/ 0 w 955044"/>
              <a:gd name="connsiteY3" fmla="*/ 5701594 h 5701594"/>
              <a:gd name="connsiteX4" fmla="*/ 0 w 955044"/>
              <a:gd name="connsiteY4" fmla="*/ 2258533 h 5701594"/>
              <a:gd name="connsiteX0" fmla="*/ 0 w 961307"/>
              <a:gd name="connsiteY0" fmla="*/ 2271233 h 5714294"/>
              <a:gd name="connsiteX1" fmla="*/ 961306 w 961307"/>
              <a:gd name="connsiteY1" fmla="*/ 0 h 5714294"/>
              <a:gd name="connsiteX2" fmla="*/ 948530 w 961307"/>
              <a:gd name="connsiteY2" fmla="*/ 675939 h 5714294"/>
              <a:gd name="connsiteX3" fmla="*/ 0 w 961307"/>
              <a:gd name="connsiteY3" fmla="*/ 5714294 h 5714294"/>
              <a:gd name="connsiteX4" fmla="*/ 0 w 961307"/>
              <a:gd name="connsiteY4" fmla="*/ 2271233 h 5714294"/>
              <a:gd name="connsiteX0" fmla="*/ 0 w 950312"/>
              <a:gd name="connsiteY0" fmla="*/ 2264883 h 5707944"/>
              <a:gd name="connsiteX1" fmla="*/ 942485 w 950312"/>
              <a:gd name="connsiteY1" fmla="*/ 0 h 5707944"/>
              <a:gd name="connsiteX2" fmla="*/ 948530 w 950312"/>
              <a:gd name="connsiteY2" fmla="*/ 669589 h 5707944"/>
              <a:gd name="connsiteX3" fmla="*/ 0 w 950312"/>
              <a:gd name="connsiteY3" fmla="*/ 5707944 h 5707944"/>
              <a:gd name="connsiteX4" fmla="*/ 0 w 950312"/>
              <a:gd name="connsiteY4" fmla="*/ 2264883 h 5707944"/>
              <a:gd name="connsiteX0" fmla="*/ 0 w 955044"/>
              <a:gd name="connsiteY0" fmla="*/ 2271233 h 5714294"/>
              <a:gd name="connsiteX1" fmla="*/ 955032 w 955044"/>
              <a:gd name="connsiteY1" fmla="*/ 0 h 5714294"/>
              <a:gd name="connsiteX2" fmla="*/ 948530 w 955044"/>
              <a:gd name="connsiteY2" fmla="*/ 675939 h 5714294"/>
              <a:gd name="connsiteX3" fmla="*/ 0 w 955044"/>
              <a:gd name="connsiteY3" fmla="*/ 5714294 h 5714294"/>
              <a:gd name="connsiteX4" fmla="*/ 0 w 955044"/>
              <a:gd name="connsiteY4" fmla="*/ 2271233 h 5714294"/>
              <a:gd name="connsiteX0" fmla="*/ 0 w 963166"/>
              <a:gd name="connsiteY0" fmla="*/ 2271233 h 5714294"/>
              <a:gd name="connsiteX1" fmla="*/ 955032 w 963166"/>
              <a:gd name="connsiteY1" fmla="*/ 0 h 5714294"/>
              <a:gd name="connsiteX2" fmla="*/ 948530 w 963166"/>
              <a:gd name="connsiteY2" fmla="*/ 675939 h 5714294"/>
              <a:gd name="connsiteX3" fmla="*/ 0 w 963166"/>
              <a:gd name="connsiteY3" fmla="*/ 5714294 h 5714294"/>
              <a:gd name="connsiteX4" fmla="*/ 0 w 963166"/>
              <a:gd name="connsiteY4" fmla="*/ 2271233 h 5714294"/>
              <a:gd name="connsiteX0" fmla="*/ 0 w 952368"/>
              <a:gd name="connsiteY0" fmla="*/ 2271233 h 5714294"/>
              <a:gd name="connsiteX1" fmla="*/ 936212 w 952368"/>
              <a:gd name="connsiteY1" fmla="*/ 0 h 5714294"/>
              <a:gd name="connsiteX2" fmla="*/ 948530 w 952368"/>
              <a:gd name="connsiteY2" fmla="*/ 675939 h 5714294"/>
              <a:gd name="connsiteX3" fmla="*/ 0 w 952368"/>
              <a:gd name="connsiteY3" fmla="*/ 5714294 h 5714294"/>
              <a:gd name="connsiteX4" fmla="*/ 0 w 952368"/>
              <a:gd name="connsiteY4" fmla="*/ 2271233 h 5714294"/>
              <a:gd name="connsiteX0" fmla="*/ 0 w 950262"/>
              <a:gd name="connsiteY0" fmla="*/ 2271233 h 5714294"/>
              <a:gd name="connsiteX1" fmla="*/ 936212 w 950262"/>
              <a:gd name="connsiteY1" fmla="*/ 0 h 5714294"/>
              <a:gd name="connsiteX2" fmla="*/ 948530 w 950262"/>
              <a:gd name="connsiteY2" fmla="*/ 675939 h 5714294"/>
              <a:gd name="connsiteX3" fmla="*/ 0 w 950262"/>
              <a:gd name="connsiteY3" fmla="*/ 5714294 h 5714294"/>
              <a:gd name="connsiteX4" fmla="*/ 0 w 950262"/>
              <a:gd name="connsiteY4" fmla="*/ 2271233 h 5714294"/>
              <a:gd name="connsiteX0" fmla="*/ 0 w 953380"/>
              <a:gd name="connsiteY0" fmla="*/ 2258533 h 5701594"/>
              <a:gd name="connsiteX1" fmla="*/ 948759 w 953380"/>
              <a:gd name="connsiteY1" fmla="*/ 0 h 5701594"/>
              <a:gd name="connsiteX2" fmla="*/ 948530 w 953380"/>
              <a:gd name="connsiteY2" fmla="*/ 663239 h 5701594"/>
              <a:gd name="connsiteX3" fmla="*/ 0 w 953380"/>
              <a:gd name="connsiteY3" fmla="*/ 5701594 h 5701594"/>
              <a:gd name="connsiteX4" fmla="*/ 0 w 953380"/>
              <a:gd name="connsiteY4" fmla="*/ 2258533 h 5701594"/>
              <a:gd name="connsiteX0" fmla="*/ 0 w 953380"/>
              <a:gd name="connsiteY0" fmla="*/ 2258533 h 5701594"/>
              <a:gd name="connsiteX1" fmla="*/ 948759 w 953380"/>
              <a:gd name="connsiteY1" fmla="*/ 0 h 5701594"/>
              <a:gd name="connsiteX2" fmla="*/ 948530 w 953380"/>
              <a:gd name="connsiteY2" fmla="*/ 663239 h 5701594"/>
              <a:gd name="connsiteX3" fmla="*/ 0 w 953380"/>
              <a:gd name="connsiteY3" fmla="*/ 5701594 h 5701594"/>
              <a:gd name="connsiteX4" fmla="*/ 0 w 953380"/>
              <a:gd name="connsiteY4" fmla="*/ 2258533 h 5701594"/>
              <a:gd name="connsiteX0" fmla="*/ 0 w 951528"/>
              <a:gd name="connsiteY0" fmla="*/ 2258533 h 5701594"/>
              <a:gd name="connsiteX1" fmla="*/ 948759 w 951528"/>
              <a:gd name="connsiteY1" fmla="*/ 0 h 5701594"/>
              <a:gd name="connsiteX2" fmla="*/ 948530 w 951528"/>
              <a:gd name="connsiteY2" fmla="*/ 663239 h 5701594"/>
              <a:gd name="connsiteX3" fmla="*/ 0 w 951528"/>
              <a:gd name="connsiteY3" fmla="*/ 5701594 h 5701594"/>
              <a:gd name="connsiteX4" fmla="*/ 0 w 951528"/>
              <a:gd name="connsiteY4" fmla="*/ 2258533 h 5701594"/>
              <a:gd name="connsiteX0" fmla="*/ 0 w 951528"/>
              <a:gd name="connsiteY0" fmla="*/ 2258533 h 5701594"/>
              <a:gd name="connsiteX1" fmla="*/ 948759 w 951528"/>
              <a:gd name="connsiteY1" fmla="*/ 0 h 5701594"/>
              <a:gd name="connsiteX2" fmla="*/ 948530 w 951528"/>
              <a:gd name="connsiteY2" fmla="*/ 663239 h 5701594"/>
              <a:gd name="connsiteX3" fmla="*/ 0 w 951528"/>
              <a:gd name="connsiteY3" fmla="*/ 5701594 h 5701594"/>
              <a:gd name="connsiteX4" fmla="*/ 0 w 951528"/>
              <a:gd name="connsiteY4" fmla="*/ 2258533 h 5701594"/>
              <a:gd name="connsiteX0" fmla="*/ 0 w 951528"/>
              <a:gd name="connsiteY0" fmla="*/ 2258533 h 5701594"/>
              <a:gd name="connsiteX1" fmla="*/ 948759 w 951528"/>
              <a:gd name="connsiteY1" fmla="*/ 0 h 5701594"/>
              <a:gd name="connsiteX2" fmla="*/ 948530 w 951528"/>
              <a:gd name="connsiteY2" fmla="*/ 663239 h 5701594"/>
              <a:gd name="connsiteX3" fmla="*/ 0 w 951528"/>
              <a:gd name="connsiteY3" fmla="*/ 5701594 h 5701594"/>
              <a:gd name="connsiteX4" fmla="*/ 0 w 951528"/>
              <a:gd name="connsiteY4" fmla="*/ 2258533 h 5701594"/>
              <a:gd name="connsiteX0" fmla="*/ 18821 w 951528"/>
              <a:gd name="connsiteY0" fmla="*/ 2258533 h 5701594"/>
              <a:gd name="connsiteX1" fmla="*/ 948759 w 951528"/>
              <a:gd name="connsiteY1" fmla="*/ 0 h 5701594"/>
              <a:gd name="connsiteX2" fmla="*/ 948530 w 951528"/>
              <a:gd name="connsiteY2" fmla="*/ 663239 h 5701594"/>
              <a:gd name="connsiteX3" fmla="*/ 0 w 951528"/>
              <a:gd name="connsiteY3" fmla="*/ 5701594 h 5701594"/>
              <a:gd name="connsiteX4" fmla="*/ 18821 w 951528"/>
              <a:gd name="connsiteY4" fmla="*/ 2258533 h 5701594"/>
              <a:gd name="connsiteX0" fmla="*/ 0 w 932707"/>
              <a:gd name="connsiteY0" fmla="*/ 2258533 h 5701594"/>
              <a:gd name="connsiteX1" fmla="*/ 929938 w 932707"/>
              <a:gd name="connsiteY1" fmla="*/ 0 h 5701594"/>
              <a:gd name="connsiteX2" fmla="*/ 929709 w 932707"/>
              <a:gd name="connsiteY2" fmla="*/ 663239 h 5701594"/>
              <a:gd name="connsiteX3" fmla="*/ 0 w 932707"/>
              <a:gd name="connsiteY3" fmla="*/ 5701594 h 5701594"/>
              <a:gd name="connsiteX4" fmla="*/ 0 w 932707"/>
              <a:gd name="connsiteY4" fmla="*/ 2258533 h 5701594"/>
              <a:gd name="connsiteX0" fmla="*/ 0 w 932707"/>
              <a:gd name="connsiteY0" fmla="*/ 2239483 h 5682544"/>
              <a:gd name="connsiteX1" fmla="*/ 929938 w 932707"/>
              <a:gd name="connsiteY1" fmla="*/ 0 h 5682544"/>
              <a:gd name="connsiteX2" fmla="*/ 929709 w 932707"/>
              <a:gd name="connsiteY2" fmla="*/ 644189 h 5682544"/>
              <a:gd name="connsiteX3" fmla="*/ 0 w 932707"/>
              <a:gd name="connsiteY3" fmla="*/ 5682544 h 5682544"/>
              <a:gd name="connsiteX4" fmla="*/ 0 w 932707"/>
              <a:gd name="connsiteY4" fmla="*/ 2239483 h 5682544"/>
              <a:gd name="connsiteX0" fmla="*/ 0 w 929709"/>
              <a:gd name="connsiteY0" fmla="*/ 2239483 h 5682544"/>
              <a:gd name="connsiteX1" fmla="*/ 915823 w 929709"/>
              <a:gd name="connsiteY1" fmla="*/ 0 h 5682544"/>
              <a:gd name="connsiteX2" fmla="*/ 929709 w 929709"/>
              <a:gd name="connsiteY2" fmla="*/ 644189 h 5682544"/>
              <a:gd name="connsiteX3" fmla="*/ 0 w 929709"/>
              <a:gd name="connsiteY3" fmla="*/ 5682544 h 5682544"/>
              <a:gd name="connsiteX4" fmla="*/ 0 w 929709"/>
              <a:gd name="connsiteY4" fmla="*/ 2239483 h 5682544"/>
              <a:gd name="connsiteX0" fmla="*/ 0 w 932707"/>
              <a:gd name="connsiteY0" fmla="*/ 2239483 h 5682544"/>
              <a:gd name="connsiteX1" fmla="*/ 929939 w 932707"/>
              <a:gd name="connsiteY1" fmla="*/ 0 h 5682544"/>
              <a:gd name="connsiteX2" fmla="*/ 929709 w 932707"/>
              <a:gd name="connsiteY2" fmla="*/ 644189 h 5682544"/>
              <a:gd name="connsiteX3" fmla="*/ 0 w 932707"/>
              <a:gd name="connsiteY3" fmla="*/ 5682544 h 5682544"/>
              <a:gd name="connsiteX4" fmla="*/ 0 w 932707"/>
              <a:gd name="connsiteY4" fmla="*/ 2239483 h 5682544"/>
              <a:gd name="connsiteX0" fmla="*/ 0 w 945271"/>
              <a:gd name="connsiteY0" fmla="*/ 2253770 h 5696831"/>
              <a:gd name="connsiteX1" fmla="*/ 944055 w 945271"/>
              <a:gd name="connsiteY1" fmla="*/ 0 h 5696831"/>
              <a:gd name="connsiteX2" fmla="*/ 929709 w 945271"/>
              <a:gd name="connsiteY2" fmla="*/ 658476 h 5696831"/>
              <a:gd name="connsiteX3" fmla="*/ 0 w 945271"/>
              <a:gd name="connsiteY3" fmla="*/ 5696831 h 5696831"/>
              <a:gd name="connsiteX4" fmla="*/ 0 w 945271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63430 h 5706491"/>
              <a:gd name="connsiteX1" fmla="*/ 479922 w 944055"/>
              <a:gd name="connsiteY1" fmla="*/ 1105010 h 5706491"/>
              <a:gd name="connsiteX2" fmla="*/ 944055 w 944055"/>
              <a:gd name="connsiteY2" fmla="*/ 9660 h 5706491"/>
              <a:gd name="connsiteX3" fmla="*/ 929709 w 944055"/>
              <a:gd name="connsiteY3" fmla="*/ 668136 h 5706491"/>
              <a:gd name="connsiteX4" fmla="*/ 0 w 944055"/>
              <a:gd name="connsiteY4" fmla="*/ 5706491 h 5706491"/>
              <a:gd name="connsiteX5" fmla="*/ 0 w 944055"/>
              <a:gd name="connsiteY5" fmla="*/ 2263430 h 570649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  <a:gd name="connsiteX0" fmla="*/ 0 w 944055"/>
              <a:gd name="connsiteY0" fmla="*/ 2253770 h 5696831"/>
              <a:gd name="connsiteX1" fmla="*/ 944055 w 944055"/>
              <a:gd name="connsiteY1" fmla="*/ 0 h 5696831"/>
              <a:gd name="connsiteX2" fmla="*/ 929709 w 944055"/>
              <a:gd name="connsiteY2" fmla="*/ 658476 h 5696831"/>
              <a:gd name="connsiteX3" fmla="*/ 0 w 944055"/>
              <a:gd name="connsiteY3" fmla="*/ 5696831 h 5696831"/>
              <a:gd name="connsiteX4" fmla="*/ 0 w 944055"/>
              <a:gd name="connsiteY4" fmla="*/ 2253770 h 569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055" h="5696831">
                <a:moveTo>
                  <a:pt x="0" y="2253770"/>
                </a:moveTo>
                <a:cubicBezTo>
                  <a:pt x="938397" y="-3008"/>
                  <a:pt x="991" y="2254226"/>
                  <a:pt x="944055" y="0"/>
                </a:cubicBezTo>
                <a:cubicBezTo>
                  <a:pt x="931607" y="663506"/>
                  <a:pt x="946154" y="-3368"/>
                  <a:pt x="929709" y="658476"/>
                </a:cubicBezTo>
                <a:cubicBezTo>
                  <a:pt x="619806" y="2337928"/>
                  <a:pt x="705135" y="1871079"/>
                  <a:pt x="0" y="5696831"/>
                </a:cubicBezTo>
                <a:lnTo>
                  <a:pt x="0" y="22537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2286000" cy="1524000"/>
          </a:xfrm>
          <a:solidFill>
            <a:schemeClr val="bg1"/>
          </a:solidFill>
          <a:ln w="635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Let’s focus on one of the methods for more details</a:t>
            </a:r>
            <a:endParaRPr lang="en-US" dirty="0"/>
          </a:p>
        </p:txBody>
      </p:sp>
      <p:sp>
        <p:nvSpPr>
          <p:cNvPr id="3077" name="Slide Number Placeholder 30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6</a:t>
            </a:fld>
            <a:endParaRPr lang="en-US"/>
          </a:p>
        </p:txBody>
      </p:sp>
      <p:pic>
        <p:nvPicPr>
          <p:cNvPr id="15362" name="Picture 2" descr="N:\APP\LRichardson\shadetraining\KTWX_jul_rain_sha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6" y="3124200"/>
            <a:ext cx="7768545" cy="336867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dashed lines? </a:t>
            </a:r>
            <a:endParaRPr lang="en-US" dirty="0" smtClean="0"/>
          </a:p>
          <a:p>
            <a:r>
              <a:rPr lang="en-US" dirty="0" smtClean="0"/>
              <a:t>The black numbers at the top of the shading in places?</a:t>
            </a:r>
          </a:p>
          <a:p>
            <a:r>
              <a:rPr lang="en-US" dirty="0" smtClean="0"/>
              <a:t>The gap in shading?</a:t>
            </a:r>
          </a:p>
          <a:p>
            <a:r>
              <a:rPr lang="en-US" dirty="0" smtClean="0"/>
              <a:t>Each subplot contains information from an independent method?</a:t>
            </a:r>
          </a:p>
          <a:p>
            <a:r>
              <a:rPr lang="en-US" dirty="0" smtClean="0"/>
              <a:t>The chart has a trend in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391" y="5865167"/>
            <a:ext cx="7093609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Let’s focus on a single subplot and explore these details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:\APP\LRichardson\shadetraining\KTWX_jul_rain_noshade_nopoi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60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3867"/>
            <a:ext cx="8229600" cy="1143000"/>
          </a:xfrm>
        </p:spPr>
        <p:txBody>
          <a:bodyPr/>
          <a:lstStyle/>
          <a:p>
            <a:r>
              <a:rPr lang="en-US" dirty="0" smtClean="0"/>
              <a:t>Layout of Each Subplot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572000"/>
            <a:ext cx="38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Time (6 Months Ago -----&gt; Past Month)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2247" y="2648634"/>
            <a:ext cx="114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Tolerance 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Limits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18742795">
            <a:off x="7631108" y="2597758"/>
            <a:ext cx="149379" cy="3330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3674630">
            <a:off x="7633990" y="3026767"/>
            <a:ext cx="151394" cy="365009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4941332"/>
            <a:ext cx="305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Most Recent 6 months of Data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31900" y="2752990"/>
            <a:ext cx="5943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9200" y="3497683"/>
            <a:ext cx="59436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33600" y="1295401"/>
            <a:ext cx="4267200" cy="24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6493" y="1539741"/>
            <a:ext cx="1459832" cy="35613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ethod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3867"/>
            <a:ext cx="8229600" cy="1143000"/>
          </a:xfrm>
        </p:spPr>
        <p:txBody>
          <a:bodyPr/>
          <a:lstStyle/>
          <a:p>
            <a:r>
              <a:rPr lang="en-US" dirty="0" smtClean="0"/>
              <a:t>Z</a:t>
            </a:r>
            <a:r>
              <a:rPr lang="en-US" baseline="-25000" dirty="0" smtClean="0"/>
              <a:t>DR</a:t>
            </a:r>
            <a:r>
              <a:rPr lang="en-US" dirty="0" smtClean="0"/>
              <a:t> Bias Estimates from Events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305800" cy="1477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Many, highly-varying scatter points</a:t>
            </a:r>
          </a:p>
          <a:p>
            <a:pPr lvl="1"/>
            <a:r>
              <a:rPr lang="en-US" dirty="0" smtClean="0"/>
              <a:t>Events may vary greatly from one to another</a:t>
            </a:r>
          </a:p>
          <a:p>
            <a:pPr lvl="1"/>
            <a:r>
              <a:rPr lang="en-US" dirty="0" smtClean="0"/>
              <a:t>Events are defined per method in later slides</a:t>
            </a:r>
          </a:p>
          <a:p>
            <a:r>
              <a:rPr lang="en-US" dirty="0" smtClean="0"/>
              <a:t>Events are OK, but what if we took a 7-day median?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069-E13C-4AD8-8B44-E1BFA3644C2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3362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+ symbols and dots are grouped together as a set</a:t>
            </a:r>
            <a:endParaRPr lang="en-US" dirty="0"/>
          </a:p>
        </p:txBody>
      </p:sp>
      <p:pic>
        <p:nvPicPr>
          <p:cNvPr id="7" name="Picture 3" descr="N:\APP\LRichardson\shadetraining\KTWX_jul_rain_no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1295401"/>
            <a:ext cx="7667259" cy="3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1219200"/>
            <a:ext cx="2362200" cy="368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10200" y="1371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048434"/>
            <a:ext cx="2133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Main Title at top (on top subplot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19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1997</Words>
  <Application>Microsoft Office PowerPoint</Application>
  <PresentationFormat>On-screen Show (4:3)</PresentationFormat>
  <Paragraphs>299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How to Interpret ZDR Shade Charts</vt:lpstr>
      <vt:lpstr>What’s a Shade Chart?</vt:lpstr>
      <vt:lpstr>What’s a Shade Chart? (Cont.)</vt:lpstr>
      <vt:lpstr>Why do we care about ZDR bias*?</vt:lpstr>
      <vt:lpstr>Why external targets?</vt:lpstr>
      <vt:lpstr>What’s on a Shade Chart?</vt:lpstr>
      <vt:lpstr>Did you notice?</vt:lpstr>
      <vt:lpstr>Layout of Each Subplot</vt:lpstr>
      <vt:lpstr>ZDR Bias Estimates from Events</vt:lpstr>
      <vt:lpstr>7-Day Median Calculation</vt:lpstr>
      <vt:lpstr>7-Day Median Calculation Cont.</vt:lpstr>
      <vt:lpstr>7-Day Median Shading </vt:lpstr>
      <vt:lpstr>7-Day Median Shading Cont.</vt:lpstr>
      <vt:lpstr>7-Day Median Shading Cont.</vt:lpstr>
      <vt:lpstr>7-Day Median Shading Cont.</vt:lpstr>
      <vt:lpstr>Compare Trends from Multiple External Target  Methods</vt:lpstr>
      <vt:lpstr>How do the methods differ?</vt:lpstr>
      <vt:lpstr>Light Rain Method</vt:lpstr>
      <vt:lpstr>Light Rain Method Cont. </vt:lpstr>
      <vt:lpstr>Stratiform vs. “Convective”</vt:lpstr>
      <vt:lpstr>Stratiform vs. Convective Cont.</vt:lpstr>
      <vt:lpstr>Dry Aggregate Snow Method</vt:lpstr>
      <vt:lpstr>Dry Aggregate Snow Method Cont.</vt:lpstr>
      <vt:lpstr>Bragg Scatter Method</vt:lpstr>
      <vt:lpstr>Bragg Scatter Method Cont.</vt:lpstr>
      <vt:lpstr>Bragg Scatter Method Cont.</vt:lpstr>
      <vt:lpstr>Method Availability</vt:lpstr>
      <vt:lpstr>Rely on More Than One Method When Possible!</vt:lpstr>
      <vt:lpstr>Full-Chart Recap: Compare the Methods</vt:lpstr>
      <vt:lpstr>Shade Interpretation: “Good” Site</vt:lpstr>
      <vt:lpstr>Shade Interpretation: Another “Good” Site</vt:lpstr>
      <vt:lpstr>Shade Interpretation: Warm Bias</vt:lpstr>
      <vt:lpstr>Shade Interpretation: Cold Bias</vt:lpstr>
      <vt:lpstr>Shade Interpretation: Site Improves</vt:lpstr>
      <vt:lpstr>Shade Interpretation: Disagreement</vt:lpstr>
      <vt:lpstr>6-Month Time Window</vt:lpstr>
      <vt:lpstr>6-Month Time Window</vt:lpstr>
      <vt:lpstr>6-Month Time Window</vt:lpstr>
      <vt:lpstr>Summary</vt:lpstr>
      <vt:lpstr>Summary Cont.</vt:lpstr>
      <vt:lpstr>Within Tolerance is OK!</vt:lpstr>
    </vt:vector>
  </TitlesOfParts>
  <Company>ROC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M. Richardson</dc:creator>
  <cp:lastModifiedBy>Lindsey M. Richardson</cp:lastModifiedBy>
  <cp:revision>414</cp:revision>
  <dcterms:created xsi:type="dcterms:W3CDTF">2014-08-15T19:49:19Z</dcterms:created>
  <dcterms:modified xsi:type="dcterms:W3CDTF">2014-10-14T13:45:12Z</dcterms:modified>
</cp:coreProperties>
</file>