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notesSlides/notesSlide27.xml" ContentType="application/vnd.openxmlformats-officedocument.presentationml.notesSlide+xml"/>
  <Override PartName="/ppt/tags/tag29.xml" ContentType="application/vnd.openxmlformats-officedocument.presentationml.tags+xml"/>
  <Override PartName="/ppt/notesSlides/notesSlide28.xml" ContentType="application/vnd.openxmlformats-officedocument.presentationml.notesSlide+xml"/>
  <Override PartName="/ppt/tags/tag30.xml" ContentType="application/vnd.openxmlformats-officedocument.presentationml.tags+xml"/>
  <Override PartName="/ppt/notesSlides/notesSlide29.xml" ContentType="application/vnd.openxmlformats-officedocument.presentationml.notesSlide+xml"/>
  <Override PartName="/ppt/tags/tag31.xml" ContentType="application/vnd.openxmlformats-officedocument.presentationml.tags+xml"/>
  <Override PartName="/ppt/notesSlides/notesSlide30.xml" ContentType="application/vnd.openxmlformats-officedocument.presentationml.notesSlide+xml"/>
  <Override PartName="/ppt/tags/tag32.xml" ContentType="application/vnd.openxmlformats-officedocument.presentationml.tags+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custDataLst>
    <p:tags r:id="rId34"/>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nws.noaa.gov/os/water/WFO_support/index.shtm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is the River Monitor application course for WHFS Focal Points.</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I am Dave Cokely, with the </a:t>
            </a:r>
            <a:endParaRPr/>
          </a:p>
          <a:p>
            <a:pPr marL="0" lvl="0" indent="0" algn="l" rtl="0">
              <a:spcBef>
                <a:spcPts val="0"/>
              </a:spcBef>
              <a:spcAft>
                <a:spcPts val="0"/>
              </a:spcAft>
              <a:buNone/>
            </a:pPr>
            <a:r>
              <a:rPr lang="en-US"/>
              <a:t>Office of the Chief Learning Officer</a:t>
            </a:r>
            <a:endParaRPr/>
          </a:p>
          <a:p>
            <a:pPr marL="0" lvl="0" indent="0" algn="l" rtl="0">
              <a:spcBef>
                <a:spcPts val="0"/>
              </a:spcBef>
              <a:spcAft>
                <a:spcPts val="0"/>
              </a:spcAft>
              <a:buNone/>
            </a:pPr>
            <a:r>
              <a:rPr lang="en-US"/>
              <a:t>Decision Support &amp; Communications Services Division</a:t>
            </a:r>
            <a:endParaRPr/>
          </a:p>
        </p:txBody>
      </p:sp>
      <p:sp>
        <p:nvSpPr>
          <p:cNvPr id="75" name="Google Shape;75;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office default settings and two database tables control the initial display.</a:t>
            </a:r>
            <a:endParaRPr/>
          </a:p>
          <a:p>
            <a:pPr marL="171450" lvl="0" indent="-171450" algn="l" rtl="0">
              <a:spcBef>
                <a:spcPts val="0"/>
              </a:spcBef>
              <a:spcAft>
                <a:spcPts val="0"/>
              </a:spcAft>
              <a:buClr>
                <a:schemeClr val="dk1"/>
              </a:buClr>
              <a:buSzPts val="1200"/>
              <a:buFont typeface="Arial"/>
              <a:buChar char="•"/>
            </a:pPr>
            <a:r>
              <a:rPr lang="en-US"/>
              <a:t>Users can choose to display data or not by toggling the check boxes on or off and expanding or collapsing HSAs or Groups using the location tree</a:t>
            </a:r>
            <a:endParaRPr/>
          </a:p>
          <a:p>
            <a:pPr marL="171450" lvl="0" indent="-171450" algn="l" rtl="0">
              <a:spcBef>
                <a:spcPts val="0"/>
              </a:spcBef>
              <a:spcAft>
                <a:spcPts val="0"/>
              </a:spcAft>
              <a:buClr>
                <a:schemeClr val="dk1"/>
              </a:buClr>
              <a:buSzPts val="1200"/>
              <a:buFont typeface="Arial"/>
              <a:buChar char="•"/>
            </a:pPr>
            <a:r>
              <a:rPr lang="en-US"/>
              <a:t>This applies to each HSA, and each configured Group under each HSA</a:t>
            </a:r>
            <a:endParaRPr/>
          </a:p>
          <a:p>
            <a:pPr marL="171450" lvl="0" indent="-171450" algn="l" rtl="0">
              <a:spcBef>
                <a:spcPts val="0"/>
              </a:spcBef>
              <a:spcAft>
                <a:spcPts val="0"/>
              </a:spcAft>
              <a:buClr>
                <a:schemeClr val="dk1"/>
              </a:buClr>
              <a:buSzPts val="1200"/>
              <a:buFont typeface="Arial"/>
              <a:buChar char="•"/>
            </a:pPr>
            <a:r>
              <a:rPr lang="en-US"/>
              <a:t>Your HSA will be first in the tree, with all other HSAs listed alphabetically</a:t>
            </a:r>
            <a:endParaRPr/>
          </a:p>
          <a:p>
            <a:pPr marL="171450" lvl="0" indent="-171450" algn="l" rtl="0">
              <a:spcBef>
                <a:spcPts val="0"/>
              </a:spcBef>
              <a:spcAft>
                <a:spcPts val="0"/>
              </a:spcAft>
              <a:buClr>
                <a:schemeClr val="dk1"/>
              </a:buClr>
              <a:buSzPts val="1200"/>
              <a:buFont typeface="Arial"/>
              <a:buChar char="•"/>
            </a:pPr>
            <a:r>
              <a:rPr lang="en-US"/>
              <a:t>Points not assigned to a specific group are in the XXX DEFAULT GROUP under each HSA in the main window</a:t>
            </a:r>
            <a:endParaRPr/>
          </a:p>
          <a:p>
            <a:pPr marL="171450" lvl="0" indent="-171450" algn="l" rtl="0">
              <a:spcBef>
                <a:spcPts val="0"/>
              </a:spcBef>
              <a:spcAft>
                <a:spcPts val="0"/>
              </a:spcAft>
              <a:buClr>
                <a:schemeClr val="dk1"/>
              </a:buClr>
              <a:buSzPts val="1200"/>
              <a:buFont typeface="Arial"/>
              <a:buChar char="•"/>
            </a:pPr>
            <a:r>
              <a:rPr lang="en-US"/>
              <a:t>Click the link to see another example</a:t>
            </a:r>
            <a:endParaRPr/>
          </a:p>
        </p:txBody>
      </p:sp>
      <p:sp>
        <p:nvSpPr>
          <p:cNvPr id="147" name="Google Shape;14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Sort by any column by clicking the header at the top</a:t>
            </a:r>
            <a:endParaRPr/>
          </a:p>
          <a:p>
            <a:pPr marL="171450" lvl="0" indent="-171450" algn="l" rtl="0">
              <a:spcBef>
                <a:spcPts val="0"/>
              </a:spcBef>
              <a:spcAft>
                <a:spcPts val="0"/>
              </a:spcAft>
              <a:buClr>
                <a:schemeClr val="dk1"/>
              </a:buClr>
              <a:buSzPts val="1200"/>
              <a:buFont typeface="Arial"/>
              <a:buChar char="•"/>
            </a:pPr>
            <a:r>
              <a:rPr lang="en-US"/>
              <a:t>Sorts define the order for displaying data in the main window</a:t>
            </a:r>
            <a:endParaRPr/>
          </a:p>
          <a:p>
            <a:pPr marL="171450" lvl="0" indent="-171450" algn="l" rtl="0">
              <a:spcBef>
                <a:spcPts val="0"/>
              </a:spcBef>
              <a:spcAft>
                <a:spcPts val="0"/>
              </a:spcAft>
              <a:buClr>
                <a:schemeClr val="dk1"/>
              </a:buClr>
              <a:buSzPts val="1200"/>
              <a:buFont typeface="Arial"/>
              <a:buChar char="•"/>
            </a:pPr>
            <a:r>
              <a:rPr lang="en-US"/>
              <a:t>RiverMonitor stores up to 4 sorts in the config file</a:t>
            </a:r>
            <a:endParaRPr/>
          </a:p>
        </p:txBody>
      </p:sp>
      <p:sp>
        <p:nvSpPr>
          <p:cNvPr id="155" name="Google Shape;15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2:notes"/>
          <p:cNvSpPr>
            <a:spLocks noGrp="1" noRot="1" noChangeAspect="1"/>
          </p:cNvSpPr>
          <p:nvPr>
            <p:ph type="sldImg" idx="2"/>
          </p:nvPr>
        </p:nvSpPr>
        <p:spPr>
          <a:xfrm>
            <a:off x="685800" y="1154113"/>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7000"/>
              </a:lnSpc>
              <a:spcBef>
                <a:spcPts val="0"/>
              </a:spcBef>
              <a:spcAft>
                <a:spcPts val="0"/>
              </a:spcAft>
              <a:buNone/>
            </a:pPr>
            <a:r>
              <a:rPr lang="en-US">
                <a:solidFill>
                  <a:srgbClr val="000000"/>
                </a:solidFill>
                <a:latin typeface="Calibri"/>
                <a:ea typeface="Calibri"/>
                <a:cs typeface="Calibri"/>
                <a:sym typeface="Calibri"/>
              </a:rPr>
              <a:t>Use the </a:t>
            </a:r>
            <a:r>
              <a:rPr lang="en-US" b="1">
                <a:solidFill>
                  <a:srgbClr val="000000"/>
                </a:solidFill>
                <a:latin typeface="Calibri"/>
                <a:ea typeface="Calibri"/>
                <a:cs typeface="Calibri"/>
                <a:sym typeface="Calibri"/>
              </a:rPr>
              <a:t>File</a:t>
            </a:r>
            <a:r>
              <a:rPr lang="en-US">
                <a:solidFill>
                  <a:srgbClr val="000000"/>
                </a:solidFill>
                <a:latin typeface="Calibri"/>
                <a:ea typeface="Calibri"/>
                <a:cs typeface="Calibri"/>
                <a:sym typeface="Calibri"/>
              </a:rPr>
              <a:t>, </a:t>
            </a:r>
            <a:r>
              <a:rPr lang="en-US" b="1">
                <a:solidFill>
                  <a:srgbClr val="000000"/>
                </a:solidFill>
                <a:latin typeface="Calibri"/>
                <a:ea typeface="Calibri"/>
                <a:cs typeface="Calibri"/>
                <a:sym typeface="Calibri"/>
              </a:rPr>
              <a:t>Display</a:t>
            </a:r>
            <a:r>
              <a:rPr lang="en-US">
                <a:solidFill>
                  <a:srgbClr val="000000"/>
                </a:solidFill>
                <a:latin typeface="Calibri"/>
                <a:ea typeface="Calibri"/>
                <a:cs typeface="Calibri"/>
                <a:sym typeface="Calibri"/>
              </a:rPr>
              <a:t>, and </a:t>
            </a:r>
            <a:r>
              <a:rPr lang="en-US" b="1">
                <a:solidFill>
                  <a:srgbClr val="000000"/>
                </a:solidFill>
                <a:latin typeface="Calibri"/>
                <a:ea typeface="Calibri"/>
                <a:cs typeface="Calibri"/>
                <a:sym typeface="Calibri"/>
              </a:rPr>
              <a:t>Config</a:t>
            </a:r>
            <a:r>
              <a:rPr lang="en-US">
                <a:solidFill>
                  <a:srgbClr val="000000"/>
                </a:solidFill>
                <a:latin typeface="Calibri"/>
                <a:ea typeface="Calibri"/>
                <a:cs typeface="Calibri"/>
                <a:sym typeface="Calibri"/>
              </a:rPr>
              <a:t> menus in the menu bar at the top of the display to modify River Monitor configuration.  </a:t>
            </a:r>
            <a:endParaRPr>
              <a:latin typeface="Calibri"/>
              <a:ea typeface="Calibri"/>
              <a:cs typeface="Calibri"/>
              <a:sym typeface="Calibri"/>
            </a:endParaRPr>
          </a:p>
          <a:p>
            <a:pPr marL="0" lvl="0" indent="0" algn="l" rtl="0">
              <a:lnSpc>
                <a:spcPct val="107000"/>
              </a:lnSpc>
              <a:spcBef>
                <a:spcPts val="0"/>
              </a:spcBef>
              <a:spcAft>
                <a:spcPts val="0"/>
              </a:spcAft>
              <a:buNone/>
            </a:pPr>
            <a:r>
              <a:rPr lang="en-US">
                <a:latin typeface="Times New Roman"/>
                <a:ea typeface="Times New Roman"/>
                <a:cs typeface="Times New Roman"/>
                <a:sym typeface="Times New Roman"/>
              </a:rPr>
              <a:t> </a:t>
            </a:r>
            <a:endParaRPr>
              <a:latin typeface="Times New Roman"/>
              <a:ea typeface="Times New Roman"/>
              <a:cs typeface="Times New Roman"/>
              <a:sym typeface="Times New Roman"/>
            </a:endParaRPr>
          </a:p>
          <a:p>
            <a:pPr marL="0" lvl="1" indent="0" algn="l" rtl="0">
              <a:lnSpc>
                <a:spcPct val="107000"/>
              </a:lnSpc>
              <a:spcBef>
                <a:spcPts val="0"/>
              </a:spcBef>
              <a:spcAft>
                <a:spcPts val="0"/>
              </a:spcAft>
              <a:buNone/>
            </a:pPr>
            <a:r>
              <a:rPr lang="en-US"/>
              <a:t>All active locations in the Riverstat table display in River Monitor.</a:t>
            </a:r>
            <a:endParaRPr/>
          </a:p>
          <a:p>
            <a:pPr marL="0" lvl="0" indent="0" algn="l" rtl="0">
              <a:lnSpc>
                <a:spcPct val="107000"/>
              </a:lnSpc>
              <a:spcBef>
                <a:spcPts val="0"/>
              </a:spcBef>
              <a:spcAft>
                <a:spcPts val="0"/>
              </a:spcAft>
              <a:buNone/>
            </a:pPr>
            <a:endParaRPr>
              <a:latin typeface="Calibri"/>
              <a:ea typeface="Calibri"/>
              <a:cs typeface="Calibri"/>
              <a:sym typeface="Calibri"/>
            </a:endParaRPr>
          </a:p>
          <a:p>
            <a:pPr marL="0" lvl="0" indent="0" algn="l" rtl="0">
              <a:lnSpc>
                <a:spcPct val="107000"/>
              </a:lnSpc>
              <a:spcBef>
                <a:spcPts val="0"/>
              </a:spcBef>
              <a:spcAft>
                <a:spcPts val="0"/>
              </a:spcAft>
              <a:buNone/>
            </a:pPr>
            <a:r>
              <a:rPr lang="en-US">
                <a:solidFill>
                  <a:srgbClr val="000000"/>
                </a:solidFill>
                <a:latin typeface="Calibri"/>
                <a:ea typeface="Calibri"/>
                <a:cs typeface="Calibri"/>
                <a:sym typeface="Calibri"/>
              </a:rPr>
              <a:t>That means sites toggled </a:t>
            </a:r>
            <a:r>
              <a:rPr lang="en-US" b="1">
                <a:solidFill>
                  <a:srgbClr val="000000"/>
                </a:solidFill>
                <a:latin typeface="Calibri"/>
                <a:ea typeface="Calibri"/>
                <a:cs typeface="Calibri"/>
                <a:sym typeface="Calibri"/>
              </a:rPr>
              <a:t>Inactive</a:t>
            </a:r>
            <a:r>
              <a:rPr lang="en-US">
                <a:solidFill>
                  <a:srgbClr val="000000"/>
                </a:solidFill>
                <a:latin typeface="Calibri"/>
                <a:ea typeface="Calibri"/>
                <a:cs typeface="Calibri"/>
                <a:sym typeface="Calibri"/>
              </a:rPr>
              <a:t> in the Hydro Database Manager will NOT show up in River Monitor. Check the Inactive flag for any site you expect to see that is missing as a first troubleshooting step.</a:t>
            </a:r>
            <a:endParaRPr>
              <a:latin typeface="Calibri"/>
              <a:ea typeface="Calibri"/>
              <a:cs typeface="Calibri"/>
              <a:sym typeface="Calibri"/>
            </a:endParaRPr>
          </a:p>
          <a:p>
            <a:pPr marL="0" lvl="0" indent="0" algn="l" rtl="0">
              <a:lnSpc>
                <a:spcPct val="107000"/>
              </a:lnSpc>
              <a:spcBef>
                <a:spcPts val="0"/>
              </a:spcBef>
              <a:spcAft>
                <a:spcPts val="0"/>
              </a:spcAft>
              <a:buNone/>
            </a:pPr>
            <a:r>
              <a:rPr lang="en-US">
                <a:latin typeface="Arial"/>
                <a:ea typeface="Arial"/>
                <a:cs typeface="Arial"/>
                <a:sym typeface="Arial"/>
              </a:rPr>
              <a:t> </a:t>
            </a:r>
            <a:endParaRPr>
              <a:latin typeface="Arial"/>
              <a:ea typeface="Arial"/>
              <a:cs typeface="Arial"/>
              <a:sym typeface="Arial"/>
            </a:endParaRPr>
          </a:p>
          <a:p>
            <a:pPr marL="0" lvl="1" indent="0" algn="l" rtl="0">
              <a:lnSpc>
                <a:spcPct val="107000"/>
              </a:lnSpc>
              <a:spcBef>
                <a:spcPts val="0"/>
              </a:spcBef>
              <a:spcAft>
                <a:spcPts val="0"/>
              </a:spcAft>
              <a:buNone/>
            </a:pPr>
            <a:r>
              <a:rPr lang="en-US"/>
              <a:t>Use this fact to remove any unwanted  “stray” stations outside your HSA from showing up in the display by setting them to Inactive.  If that is the only station under one HSA, then that HSA will no longer appear in the selection tree.</a:t>
            </a:r>
            <a:endParaRPr/>
          </a:p>
          <a:p>
            <a:pPr marL="0" lvl="0" indent="0" algn="l" rtl="0">
              <a:lnSpc>
                <a:spcPct val="107000"/>
              </a:lnSpc>
              <a:spcBef>
                <a:spcPts val="0"/>
              </a:spcBef>
              <a:spcAft>
                <a:spcPts val="0"/>
              </a:spcAft>
              <a:buNone/>
            </a:pPr>
            <a:endParaRPr>
              <a:latin typeface="Calibri"/>
              <a:ea typeface="Calibri"/>
              <a:cs typeface="Calibri"/>
              <a:sym typeface="Calibri"/>
            </a:endParaRPr>
          </a:p>
        </p:txBody>
      </p:sp>
      <p:sp>
        <p:nvSpPr>
          <p:cNvPr id="163" name="Google Shape;163;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0" name="Google Shape;17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Two tokens affect River Monitor because they point to the location of the configuration file.</a:t>
            </a:r>
            <a:endParaRPr/>
          </a:p>
          <a:p>
            <a:pPr marL="0" lvl="0" indent="0" algn="l" rtl="0">
              <a:spcBef>
                <a:spcPts val="0"/>
              </a:spcBef>
              <a:spcAft>
                <a:spcPts val="0"/>
              </a:spcAft>
              <a:buNone/>
            </a:pPr>
            <a:endParaRPr/>
          </a:p>
          <a:p>
            <a:pPr marL="0" lvl="0" indent="0" algn="l" rtl="0">
              <a:spcBef>
                <a:spcPts val="0"/>
              </a:spcBef>
              <a:spcAft>
                <a:spcPts val="0"/>
              </a:spcAft>
              <a:buNone/>
            </a:pPr>
            <a:r>
              <a:rPr lang="en-US"/>
              <a:t>Use the Get Apps Defaults GUI under the Help menu to see the value of these tokens on your system.</a:t>
            </a:r>
            <a:endParaRPr/>
          </a:p>
          <a:p>
            <a:pPr marL="0" lvl="0" indent="0" algn="l" rtl="0">
              <a:spcBef>
                <a:spcPts val="0"/>
              </a:spcBef>
              <a:spcAft>
                <a:spcPts val="0"/>
              </a:spcAft>
              <a:buNone/>
            </a:pPr>
            <a:r>
              <a:rPr lang="en-US"/>
              <a:t>Just enter whfs_config_dir and hit &lt;Enter&gt;, etc.</a:t>
            </a:r>
            <a:endParaRPr/>
          </a:p>
          <a:p>
            <a:pPr marL="0" lvl="0" indent="0" algn="l" rtl="0">
              <a:spcBef>
                <a:spcPts val="0"/>
              </a:spcBef>
              <a:spcAft>
                <a:spcPts val="0"/>
              </a:spcAft>
              <a:buNone/>
            </a:pPr>
            <a:endParaRPr/>
          </a:p>
          <a:p>
            <a:pPr marL="0" lvl="0" indent="0" algn="l" rtl="0">
              <a:spcBef>
                <a:spcPts val="0"/>
              </a:spcBef>
              <a:spcAft>
                <a:spcPts val="0"/>
              </a:spcAft>
              <a:buNone/>
            </a:pPr>
            <a:r>
              <a:rPr lang="en-US"/>
              <a:t>For the rest of this course, we will assume your system uses the /awips2 path to ~local/data/app/rivermon to the Settings file.</a:t>
            </a:r>
            <a:endParaRPr/>
          </a:p>
          <a:p>
            <a:pPr marL="0" lvl="0" indent="0" algn="l" rtl="0">
              <a:spcBef>
                <a:spcPts val="0"/>
              </a:spcBef>
              <a:spcAft>
                <a:spcPts val="0"/>
              </a:spcAft>
              <a:buNone/>
            </a:pPr>
            <a:r>
              <a:rPr lang="en-US"/>
              <a:t>Our RFC system here happens to use the /awips/hydroapps path.  So use the GUI to check you system to be sure.</a:t>
            </a:r>
            <a:endParaRPr/>
          </a:p>
          <a:p>
            <a:pPr marL="0" lvl="0" indent="0" algn="l" rtl="0">
              <a:spcBef>
                <a:spcPts val="0"/>
              </a:spcBef>
              <a:spcAft>
                <a:spcPts val="0"/>
              </a:spcAft>
              <a:buNone/>
            </a:pPr>
            <a:r>
              <a:rPr lang="en-US"/>
              <a:t>Remember, you may have an altered token in your SITE Apps_defaults file as well.</a:t>
            </a:r>
            <a:endParaRPr/>
          </a:p>
        </p:txBody>
      </p:sp>
      <p:sp>
        <p:nvSpPr>
          <p:cNvPr id="171" name="Google Shape;171;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9" name="Google Shape;17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a:t>
            </a:r>
            <a:r>
              <a:rPr lang="en-US" b="1"/>
              <a:t>RiverMonitorSettings.txt</a:t>
            </a:r>
            <a:r>
              <a:rPr lang="en-US"/>
              <a:t> file holds information about the display you see at startup.  This is the </a:t>
            </a:r>
            <a:r>
              <a:rPr lang="en-US" b="1"/>
              <a:t>Office</a:t>
            </a:r>
            <a:r>
              <a:rPr lang="en-US"/>
              <a:t> file</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It is probably located in the /awips2 path to ~local/data/app/rivermon as already mentioned.</a:t>
            </a:r>
            <a:endParaRPr/>
          </a:p>
          <a:p>
            <a:pPr marL="0" lvl="0" indent="0" algn="l" rtl="0">
              <a:spcBef>
                <a:spcPts val="0"/>
              </a:spcBef>
              <a:spcAft>
                <a:spcPts val="0"/>
              </a:spcAft>
              <a:buNone/>
            </a:pPr>
            <a:endParaRPr/>
          </a:p>
          <a:p>
            <a:pPr marL="0" lvl="0" indent="0" algn="l" rtl="0">
              <a:spcBef>
                <a:spcPts val="0"/>
              </a:spcBef>
              <a:spcAft>
                <a:spcPts val="0"/>
              </a:spcAft>
              <a:buNone/>
            </a:pPr>
            <a:r>
              <a:rPr lang="en-US"/>
              <a:t>This config file holds data related to the appearance of the display.</a:t>
            </a:r>
            <a:endParaRPr/>
          </a:p>
          <a:p>
            <a:pPr marL="0" lvl="0" indent="0" algn="l" rtl="0">
              <a:spcBef>
                <a:spcPts val="0"/>
              </a:spcBef>
              <a:spcAft>
                <a:spcPts val="0"/>
              </a:spcAft>
              <a:buNone/>
            </a:pPr>
            <a:r>
              <a:rPr lang="en-US" b="1"/>
              <a:t> </a:t>
            </a:r>
            <a:endParaRPr/>
          </a:p>
          <a:p>
            <a:pPr marL="0" lvl="0" indent="0" algn="l" rtl="0">
              <a:spcBef>
                <a:spcPts val="0"/>
              </a:spcBef>
              <a:spcAft>
                <a:spcPts val="0"/>
              </a:spcAft>
              <a:buNone/>
            </a:pPr>
            <a:r>
              <a:rPr lang="en-US" b="1"/>
              <a:t>Menu</a:t>
            </a:r>
            <a:r>
              <a:rPr lang="en-US"/>
              <a:t> options described in later slides allow you to save changes to this file if desired.</a:t>
            </a:r>
            <a:endParaRPr/>
          </a:p>
        </p:txBody>
      </p:sp>
      <p:sp>
        <p:nvSpPr>
          <p:cNvPr id="180" name="Google Shape;18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Backup the </a:t>
            </a:r>
            <a:r>
              <a:rPr lang="en-US" b="1"/>
              <a:t>RiverMonitorSettings.txt</a:t>
            </a:r>
            <a:r>
              <a:rPr lang="en-US"/>
              <a:t> file to save your current office settings before making any changes, or in case the staff overrides it.</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Copy the file to your home directory or elsewhere in a location that will not be overwritten by an update.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Work with your ITO.  Document where you keep backup files in case someone else needs to access them.</a:t>
            </a:r>
            <a:endParaRPr/>
          </a:p>
          <a:p>
            <a:pPr marL="0" lvl="0" indent="0" algn="l" rtl="0">
              <a:spcBef>
                <a:spcPts val="0"/>
              </a:spcBef>
              <a:spcAft>
                <a:spcPts val="0"/>
              </a:spcAft>
              <a:buNone/>
            </a:pPr>
            <a:endParaRPr/>
          </a:p>
        </p:txBody>
      </p:sp>
      <p:sp>
        <p:nvSpPr>
          <p:cNvPr id="189" name="Google Shape;189;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a:t>Your River Monitor application may be working perfectly fine.  The following slides are just some guidelines in the event you do try to change the configuration.</a:t>
            </a:r>
            <a:endParaRPr/>
          </a:p>
          <a:p>
            <a:pPr marL="0" lvl="0" indent="0" algn="l" rtl="0">
              <a:lnSpc>
                <a:spcPct val="100000"/>
              </a:lnSpc>
              <a:spcBef>
                <a:spcPts val="0"/>
              </a:spcBef>
              <a:spcAft>
                <a:spcPts val="0"/>
              </a:spcAft>
              <a:buNone/>
            </a:pPr>
            <a:r>
              <a:rPr lang="en-US"/>
              <a:t> </a:t>
            </a:r>
            <a:endParaRPr/>
          </a:p>
          <a:p>
            <a:pPr marL="0" lvl="0" indent="0" algn="l" rtl="0">
              <a:lnSpc>
                <a:spcPct val="100000"/>
              </a:lnSpc>
              <a:spcBef>
                <a:spcPts val="0"/>
              </a:spcBef>
              <a:spcAft>
                <a:spcPts val="0"/>
              </a:spcAft>
              <a:buNone/>
            </a:pPr>
            <a:r>
              <a:rPr lang="en-US"/>
              <a:t>However, we do encourage you to try to get the most of this application. </a:t>
            </a:r>
            <a:endParaRPr/>
          </a:p>
          <a:p>
            <a:pPr marL="0" lvl="0" indent="0" algn="l" rtl="0">
              <a:lnSpc>
                <a:spcPct val="100000"/>
              </a:lnSpc>
              <a:spcBef>
                <a:spcPts val="0"/>
              </a:spcBef>
              <a:spcAft>
                <a:spcPts val="0"/>
              </a:spcAft>
              <a:buNone/>
            </a:pPr>
            <a:r>
              <a:rPr lang="en-US"/>
              <a:t> </a:t>
            </a:r>
            <a:endParaRPr/>
          </a:p>
          <a:p>
            <a:pPr marL="0" lvl="0" indent="0" algn="l" rtl="0">
              <a:lnSpc>
                <a:spcPct val="100000"/>
              </a:lnSpc>
              <a:spcBef>
                <a:spcPts val="0"/>
              </a:spcBef>
              <a:spcAft>
                <a:spcPts val="0"/>
              </a:spcAft>
              <a:buNone/>
            </a:pPr>
            <a:r>
              <a:rPr lang="en-US"/>
              <a:t>Perhaps using the </a:t>
            </a:r>
            <a:r>
              <a:rPr lang="en-US" b="1"/>
              <a:t>Save Custom Settings</a:t>
            </a:r>
            <a:r>
              <a:rPr lang="en-US"/>
              <a:t> and </a:t>
            </a:r>
            <a:r>
              <a:rPr lang="en-US" b="1"/>
              <a:t>Load Custom Settings</a:t>
            </a:r>
            <a:r>
              <a:rPr lang="en-US"/>
              <a:t> features are all you need to do. </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US"/>
              <a:t>We will cover this first, as well as </a:t>
            </a:r>
            <a:r>
              <a:rPr lang="en-US" b="1"/>
              <a:t>Load Office Settings</a:t>
            </a:r>
            <a:r>
              <a:rPr lang="en-US"/>
              <a:t> so you or your staff can get back to the “normal startup display” for your office.</a:t>
            </a:r>
            <a:endParaRPr/>
          </a:p>
        </p:txBody>
      </p:sp>
      <p:sp>
        <p:nvSpPr>
          <p:cNvPr id="197" name="Google Shape;197;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If you make changes under the </a:t>
            </a:r>
            <a:r>
              <a:rPr lang="en-US" b="1"/>
              <a:t>Display</a:t>
            </a:r>
            <a:r>
              <a:rPr lang="en-US"/>
              <a:t>, </a:t>
            </a:r>
            <a:r>
              <a:rPr lang="en-US" b="1"/>
              <a:t>Config</a:t>
            </a:r>
            <a:r>
              <a:rPr lang="en-US"/>
              <a:t>, or </a:t>
            </a:r>
            <a:r>
              <a:rPr lang="en-US" b="1"/>
              <a:t>Sort</a:t>
            </a:r>
            <a:r>
              <a:rPr lang="en-US"/>
              <a:t> menu options, you may wish to use some of the </a:t>
            </a:r>
            <a:r>
              <a:rPr lang="en-US" b="1"/>
              <a:t>File</a:t>
            </a:r>
            <a:r>
              <a:rPr lang="en-US"/>
              <a:t> menu options to save those changes.</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You can also re-load the original settings file to return to the initial display configuration.</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This will make more sense after we cover the </a:t>
            </a:r>
            <a:r>
              <a:rPr lang="en-US" b="1"/>
              <a:t>Display</a:t>
            </a:r>
            <a:r>
              <a:rPr lang="en-US"/>
              <a:t> menu options, so keep reading.</a:t>
            </a:r>
            <a:endParaRPr/>
          </a:p>
        </p:txBody>
      </p:sp>
      <p:sp>
        <p:nvSpPr>
          <p:cNvPr id="205" name="Google Shape;205;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first 2 options are Refresh and Save Custom Settings.</a:t>
            </a:r>
            <a:endParaRPr/>
          </a:p>
          <a:p>
            <a:pPr marL="0" lvl="0" indent="0" algn="l" rtl="0">
              <a:spcBef>
                <a:spcPts val="0"/>
              </a:spcBef>
              <a:spcAft>
                <a:spcPts val="0"/>
              </a:spcAft>
              <a:buNone/>
            </a:pPr>
            <a:endParaRPr/>
          </a:p>
          <a:p>
            <a:pPr marL="0" lvl="0" indent="0" algn="l" rtl="0">
              <a:spcBef>
                <a:spcPts val="0"/>
              </a:spcBef>
              <a:spcAft>
                <a:spcPts val="0"/>
              </a:spcAft>
              <a:buNone/>
            </a:pPr>
            <a:r>
              <a:rPr lang="en-US"/>
              <a:t>If you are testing changes and want to save them, first use Save Custom Settings until you are sure you want to keep these settings as the main Office settings file.</a:t>
            </a:r>
            <a:endParaRPr/>
          </a:p>
        </p:txBody>
      </p:sp>
      <p:sp>
        <p:nvSpPr>
          <p:cNvPr id="214" name="Google Shape;214;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1" name="Google Shape;221;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Save Office Settings option</a:t>
            </a:r>
            <a:endParaRPr/>
          </a:p>
          <a:p>
            <a:pPr marL="0" lvl="0" indent="0" algn="l" rtl="0">
              <a:spcBef>
                <a:spcPts val="0"/>
              </a:spcBef>
              <a:spcAft>
                <a:spcPts val="0"/>
              </a:spcAft>
              <a:buNone/>
            </a:pPr>
            <a:endParaRPr/>
          </a:p>
          <a:p>
            <a:pPr marL="0" lvl="0" indent="0" algn="l" rtl="0">
              <a:spcBef>
                <a:spcPts val="0"/>
              </a:spcBef>
              <a:spcAft>
                <a:spcPts val="0"/>
              </a:spcAft>
              <a:buNone/>
            </a:pPr>
            <a:r>
              <a:rPr lang="en-US"/>
              <a:t>The Office Settings file is  </a:t>
            </a:r>
            <a:r>
              <a:rPr lang="en-US" b="1"/>
              <a:t>RiverMonitorSettings.txt</a:t>
            </a:r>
            <a:endParaRPr/>
          </a:p>
          <a:p>
            <a:pPr marL="0" lvl="0" indent="0" algn="l" rtl="0">
              <a:spcBef>
                <a:spcPts val="0"/>
              </a:spcBef>
              <a:spcAft>
                <a:spcPts val="0"/>
              </a:spcAft>
              <a:buNone/>
            </a:pPr>
            <a:endParaRPr b="1"/>
          </a:p>
          <a:p>
            <a:pPr marL="0" lvl="0" indent="0" algn="l" rtl="0">
              <a:spcBef>
                <a:spcPts val="0"/>
              </a:spcBef>
              <a:spcAft>
                <a:spcPts val="0"/>
              </a:spcAft>
              <a:buNone/>
            </a:pPr>
            <a:r>
              <a:rPr lang="en-US" b="1"/>
              <a:t>Are you REALLY SURE you want to overwrite this file?</a:t>
            </a:r>
            <a:endParaRPr/>
          </a:p>
          <a:p>
            <a:pPr marL="0" lvl="0" indent="0" algn="l" rtl="0">
              <a:spcBef>
                <a:spcPts val="0"/>
              </a:spcBef>
              <a:spcAft>
                <a:spcPts val="0"/>
              </a:spcAft>
              <a:buNone/>
            </a:pPr>
            <a:endParaRPr/>
          </a:p>
          <a:p>
            <a:pPr marL="0" lvl="0" indent="0" algn="l" rtl="0">
              <a:spcBef>
                <a:spcPts val="0"/>
              </a:spcBef>
              <a:spcAft>
                <a:spcPts val="0"/>
              </a:spcAft>
              <a:buNone/>
            </a:pPr>
            <a:r>
              <a:rPr lang="en-US"/>
              <a:t>Test changes first by saving a Custom Settings file with another name</a:t>
            </a:r>
            <a:endParaRPr/>
          </a:p>
          <a:p>
            <a:pPr marL="0" lvl="0" indent="0" algn="l" rtl="0">
              <a:spcBef>
                <a:spcPts val="0"/>
              </a:spcBef>
              <a:spcAft>
                <a:spcPts val="0"/>
              </a:spcAft>
              <a:buNone/>
            </a:pPr>
            <a:r>
              <a:rPr lang="en-US"/>
              <a:t>When you are happy with the test, THEN choose Save Office Settings to overwrite the Office file</a:t>
            </a:r>
            <a:endParaRPr/>
          </a:p>
          <a:p>
            <a:pPr marL="0" lvl="0" indent="0" algn="l" rtl="0">
              <a:spcBef>
                <a:spcPts val="0"/>
              </a:spcBef>
              <a:spcAft>
                <a:spcPts val="0"/>
              </a:spcAft>
              <a:buNone/>
            </a:pPr>
            <a:endParaRPr/>
          </a:p>
        </p:txBody>
      </p:sp>
      <p:sp>
        <p:nvSpPr>
          <p:cNvPr id="222" name="Google Shape;222;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 name="Google Shape;8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Review the lesson content.</a:t>
            </a:r>
            <a:endParaRPr/>
          </a:p>
          <a:p>
            <a:pPr marL="0" lvl="0" indent="0" algn="l" rtl="0">
              <a:spcBef>
                <a:spcPts val="0"/>
              </a:spcBef>
              <a:spcAft>
                <a:spcPts val="0"/>
              </a:spcAft>
              <a:buNone/>
            </a:pPr>
            <a:r>
              <a:rPr lang="en-US"/>
              <a:t>You must view all the slides to get credit in the Commerce Learning Center.</a:t>
            </a:r>
            <a:endParaRPr/>
          </a:p>
          <a:p>
            <a:pPr marL="0" lvl="0" indent="0" algn="l" rtl="0">
              <a:spcBef>
                <a:spcPts val="0"/>
              </a:spcBef>
              <a:spcAft>
                <a:spcPts val="0"/>
              </a:spcAft>
              <a:buNone/>
            </a:pPr>
            <a:r>
              <a:rPr lang="en-US"/>
              <a:t>Please contract dave.cokely@noaa.gov with any technical problems.</a:t>
            </a:r>
            <a:endParaRPr/>
          </a:p>
          <a:p>
            <a:pPr marL="0" lvl="0" indent="0" algn="l" rtl="0">
              <a:spcBef>
                <a:spcPts val="0"/>
              </a:spcBef>
              <a:spcAft>
                <a:spcPts val="0"/>
              </a:spcAft>
              <a:buNone/>
            </a:pPr>
            <a:endParaRPr/>
          </a:p>
        </p:txBody>
      </p:sp>
      <p:sp>
        <p:nvSpPr>
          <p:cNvPr id="83" name="Google Shape;8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9" name="Google Shape;229;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Load Custom Settings </a:t>
            </a:r>
            <a:r>
              <a:rPr lang="en-US"/>
              <a:t>option</a:t>
            </a:r>
            <a:endParaRPr/>
          </a:p>
          <a:p>
            <a:pPr marL="0" lvl="0" indent="0" algn="l" rtl="0">
              <a:spcBef>
                <a:spcPts val="0"/>
              </a:spcBef>
              <a:spcAft>
                <a:spcPts val="0"/>
              </a:spcAft>
              <a:buNone/>
            </a:pPr>
            <a:r>
              <a:rPr lang="en-US" b="1"/>
              <a:t> </a:t>
            </a:r>
            <a:endParaRPr/>
          </a:p>
          <a:p>
            <a:pPr marL="0" lvl="0" indent="0" algn="l" rtl="0">
              <a:spcBef>
                <a:spcPts val="0"/>
              </a:spcBef>
              <a:spcAft>
                <a:spcPts val="0"/>
              </a:spcAft>
              <a:buNone/>
            </a:pPr>
            <a:r>
              <a:rPr lang="en-US"/>
              <a:t>Allows user to load a saved settings file such as DaveC.txt  or  Backup1.txt.</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To recognize a Settings file, the first line must read </a:t>
            </a:r>
            <a:endParaRPr/>
          </a:p>
          <a:p>
            <a:pPr marL="0" lvl="0" indent="0" algn="l" rtl="0">
              <a:spcBef>
                <a:spcPts val="0"/>
              </a:spcBef>
              <a:spcAft>
                <a:spcPts val="0"/>
              </a:spcAft>
              <a:buNone/>
            </a:pPr>
            <a:r>
              <a:rPr lang="en-US" b="1"/>
              <a:t>  #RiverMonitorSettings File</a:t>
            </a:r>
            <a:endParaRPr/>
          </a:p>
          <a:p>
            <a:pPr marL="0" lvl="0" indent="0" algn="l" rtl="0">
              <a:spcBef>
                <a:spcPts val="0"/>
              </a:spcBef>
              <a:spcAft>
                <a:spcPts val="0"/>
              </a:spcAft>
              <a:buNone/>
            </a:pPr>
            <a:r>
              <a:rPr lang="en-US" b="1"/>
              <a:t> </a:t>
            </a:r>
            <a:endParaRPr/>
          </a:p>
          <a:p>
            <a:pPr marL="0" lvl="0" indent="0" algn="l" rtl="0">
              <a:spcBef>
                <a:spcPts val="0"/>
              </a:spcBef>
              <a:spcAft>
                <a:spcPts val="0"/>
              </a:spcAft>
              <a:buNone/>
            </a:pPr>
            <a:r>
              <a:rPr lang="en-US"/>
              <a:t>The GUI allows you to select any Settings file.</a:t>
            </a:r>
            <a:endParaRPr/>
          </a:p>
          <a:p>
            <a:pPr marL="0" lvl="0" indent="0" algn="l" rtl="0">
              <a:spcBef>
                <a:spcPts val="0"/>
              </a:spcBef>
              <a:spcAft>
                <a:spcPts val="0"/>
              </a:spcAft>
              <a:buNone/>
            </a:pPr>
            <a:r>
              <a:rPr lang="en-US"/>
              <a:t>This is how you have the staff load a saved file for an office you backup, etc.</a:t>
            </a:r>
            <a:endParaRPr/>
          </a:p>
        </p:txBody>
      </p:sp>
      <p:sp>
        <p:nvSpPr>
          <p:cNvPr id="230" name="Google Shape;230;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Load Office Settings </a:t>
            </a:r>
            <a:r>
              <a:rPr lang="en-US"/>
              <a:t>option</a:t>
            </a:r>
            <a:endParaRPr/>
          </a:p>
          <a:p>
            <a:pPr marL="0" lvl="0" indent="0" algn="l" rtl="0">
              <a:spcBef>
                <a:spcPts val="0"/>
              </a:spcBef>
              <a:spcAft>
                <a:spcPts val="0"/>
              </a:spcAft>
              <a:buNone/>
            </a:pPr>
            <a:r>
              <a:rPr lang="en-US" b="1"/>
              <a:t> </a:t>
            </a:r>
            <a:endParaRPr/>
          </a:p>
          <a:p>
            <a:pPr marL="0" lvl="0" indent="0" algn="l" rtl="0">
              <a:spcBef>
                <a:spcPts val="0"/>
              </a:spcBef>
              <a:spcAft>
                <a:spcPts val="0"/>
              </a:spcAft>
              <a:buNone/>
            </a:pPr>
            <a:r>
              <a:rPr lang="en-US"/>
              <a:t>Re-loads RiverMonitorSettings.txt  (SITE file)</a:t>
            </a:r>
            <a:endParaRPr/>
          </a:p>
          <a:p>
            <a:pPr marL="0" lvl="0" indent="0" algn="l" rtl="0">
              <a:spcBef>
                <a:spcPts val="0"/>
              </a:spcBef>
              <a:spcAft>
                <a:spcPts val="0"/>
              </a:spcAft>
              <a:buNone/>
            </a:pPr>
            <a:r>
              <a:rPr lang="en-US"/>
              <a:t>Use this anytime to restore the display to the default office settings file after sorting, etc.</a:t>
            </a:r>
            <a:endParaRPr/>
          </a:p>
          <a:p>
            <a:pPr marL="0" lvl="0" indent="0" algn="l" rtl="0">
              <a:spcBef>
                <a:spcPts val="0"/>
              </a:spcBef>
              <a:spcAft>
                <a:spcPts val="0"/>
              </a:spcAft>
              <a:buNone/>
            </a:pPr>
            <a:r>
              <a:rPr lang="en-US"/>
              <a:t>Be sure the staff knows how to use this.</a:t>
            </a:r>
            <a:endParaRPr/>
          </a:p>
        </p:txBody>
      </p:sp>
      <p:sp>
        <p:nvSpPr>
          <p:cNvPr id="238" name="Google Shape;238;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Export Data to Text File </a:t>
            </a:r>
            <a:r>
              <a:rPr lang="en-US"/>
              <a:t>option</a:t>
            </a:r>
            <a:endParaRPr/>
          </a:p>
          <a:p>
            <a:pPr marL="171450" lvl="0" indent="-171450" algn="l" rtl="0">
              <a:spcBef>
                <a:spcPts val="0"/>
              </a:spcBef>
              <a:spcAft>
                <a:spcPts val="0"/>
              </a:spcAft>
              <a:buClr>
                <a:schemeClr val="dk1"/>
              </a:buClr>
              <a:buSzPts val="1200"/>
              <a:buFont typeface="Arial"/>
              <a:buChar char="•"/>
            </a:pPr>
            <a:r>
              <a:rPr lang="en-US"/>
              <a:t>Quick way to save data to a text file for review anytime later</a:t>
            </a:r>
            <a:endParaRPr/>
          </a:p>
          <a:p>
            <a:pPr marL="171450" lvl="0" indent="-171450" algn="l" rtl="0">
              <a:spcBef>
                <a:spcPts val="0"/>
              </a:spcBef>
              <a:spcAft>
                <a:spcPts val="0"/>
              </a:spcAft>
              <a:buClr>
                <a:schemeClr val="dk1"/>
              </a:buClr>
              <a:buSzPts val="1200"/>
              <a:buFont typeface="Arial"/>
              <a:buChar char="•"/>
            </a:pPr>
            <a:r>
              <a:rPr lang="en-US"/>
              <a:t>My test produced a pipe-delimited (“|”) file with fixed-width entries</a:t>
            </a:r>
            <a:endParaRPr/>
          </a:p>
          <a:p>
            <a:pPr marL="171450" lvl="0" indent="-171450" algn="l" rtl="0">
              <a:spcBef>
                <a:spcPts val="0"/>
              </a:spcBef>
              <a:spcAft>
                <a:spcPts val="0"/>
              </a:spcAft>
              <a:buClr>
                <a:schemeClr val="dk1"/>
              </a:buClr>
              <a:buSzPts val="1200"/>
              <a:buFont typeface="Arial"/>
              <a:buChar char="•"/>
            </a:pPr>
            <a:r>
              <a:rPr lang="en-US"/>
              <a:t>You may need to clean it up, but it saves fine and you can open it using LibreOffice Calc on AWIPS-2 or Excel on a PC</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b="1"/>
              <a:t>Precip Monitor </a:t>
            </a:r>
            <a:r>
              <a:rPr lang="en-US"/>
              <a:t>option</a:t>
            </a:r>
            <a:endParaRPr/>
          </a:p>
          <a:p>
            <a:pPr marL="0" lvl="0" indent="0" algn="l" rtl="0">
              <a:spcBef>
                <a:spcPts val="0"/>
              </a:spcBef>
              <a:spcAft>
                <a:spcPts val="0"/>
              </a:spcAft>
              <a:buNone/>
            </a:pPr>
            <a:r>
              <a:rPr lang="en-US"/>
              <a:t>Starts the Precip Monitor application (configuration covered in next course)</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b="1"/>
              <a:t>Exit</a:t>
            </a:r>
            <a:r>
              <a:rPr lang="en-US"/>
              <a:t> – Exits River Monitor</a:t>
            </a:r>
            <a:endParaRPr/>
          </a:p>
        </p:txBody>
      </p:sp>
      <p:sp>
        <p:nvSpPr>
          <p:cNvPr id="246" name="Google Shape;246;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3" name="Google Shape;253;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Entries in the RiverMonitorSettings.txt file may be altered by options under the </a:t>
            </a:r>
            <a:r>
              <a:rPr lang="en-US" b="1"/>
              <a:t>Display </a:t>
            </a:r>
            <a:r>
              <a:rPr lang="en-US"/>
              <a:t>and</a:t>
            </a:r>
            <a:r>
              <a:rPr lang="en-US" b="1"/>
              <a:t> Sort</a:t>
            </a:r>
            <a:r>
              <a:rPr lang="en-US"/>
              <a:t> menus.  </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You should not edit this file by hand.  Use the options under these menus or by using the selection tree (expand/contract, toggle ON/OFF) to save changes to this file.</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This is a good time to pause and think about some of those settings.  The next slide has more on things to consider about saving changes to a Settings file.</a:t>
            </a:r>
            <a:endParaRPr/>
          </a:p>
        </p:txBody>
      </p:sp>
      <p:sp>
        <p:nvSpPr>
          <p:cNvPr id="254" name="Google Shape;254;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job sheet walks you through some things to consider about what settings you may want to change (if any) depending on how RiverMonitor currently works for you.  </a:t>
            </a:r>
            <a:endParaRPr/>
          </a:p>
          <a:p>
            <a:pPr marL="0" lvl="0" indent="0" algn="l" rtl="0">
              <a:spcBef>
                <a:spcPts val="0"/>
              </a:spcBef>
              <a:spcAft>
                <a:spcPts val="0"/>
              </a:spcAft>
              <a:buNone/>
            </a:pPr>
            <a:endParaRPr/>
          </a:p>
          <a:p>
            <a:pPr marL="0" lvl="0" indent="0" algn="l" rtl="0">
              <a:spcBef>
                <a:spcPts val="0"/>
              </a:spcBef>
              <a:spcAft>
                <a:spcPts val="0"/>
              </a:spcAft>
              <a:buNone/>
            </a:pPr>
            <a:r>
              <a:rPr lang="en-US"/>
              <a:t>Perhaps you should only change a Custom Settings file until your office decides if those changes help you more than the current RiverMonitorSettings.txt file.</a:t>
            </a:r>
            <a:endParaRPr/>
          </a:p>
        </p:txBody>
      </p:sp>
      <p:sp>
        <p:nvSpPr>
          <p:cNvPr id="264" name="Google Shape;264;p2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1" name="Google Shape;271;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Look at this sample </a:t>
            </a:r>
            <a:r>
              <a:rPr lang="en-US" b="1"/>
              <a:t>RiverMonitorSettings.txt</a:t>
            </a:r>
            <a:r>
              <a:rPr lang="en-US"/>
              <a:t> file, and see the  </a:t>
            </a:r>
            <a:r>
              <a:rPr lang="en-US" b="1"/>
              <a:t>#River Settings   </a:t>
            </a:r>
            <a:r>
              <a:rPr lang="en-US"/>
              <a:t>section to see items from Display menu GUIs and Sorts that are saved in this config file.</a:t>
            </a:r>
            <a:endParaRPr/>
          </a:p>
          <a:p>
            <a:pPr marL="0" lvl="0" indent="0" algn="l" rtl="0">
              <a:spcBef>
                <a:spcPts val="0"/>
              </a:spcBef>
              <a:spcAft>
                <a:spcPts val="0"/>
              </a:spcAft>
              <a:buNone/>
            </a:pPr>
            <a:endParaRPr/>
          </a:p>
          <a:p>
            <a:pPr marL="0" lvl="0" indent="0" algn="l" rtl="0">
              <a:spcBef>
                <a:spcPts val="0"/>
              </a:spcBef>
              <a:spcAft>
                <a:spcPts val="0"/>
              </a:spcAft>
              <a:buNone/>
            </a:pPr>
            <a:r>
              <a:rPr lang="en-US" b="1"/>
              <a:t>NOTE</a:t>
            </a:r>
            <a:r>
              <a:rPr lang="en-US"/>
              <a:t>:  If you copy this file through LDAD over to a Windows machine, open it with </a:t>
            </a:r>
            <a:r>
              <a:rPr lang="en-US" b="1"/>
              <a:t>WordPad</a:t>
            </a:r>
            <a:r>
              <a:rPr lang="en-US"/>
              <a:t>, etc., to display correctly.</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You also see under the HSA section how the location tree display settings are stored.</a:t>
            </a:r>
            <a:endParaRPr/>
          </a:p>
          <a:p>
            <a:pPr marL="0" lvl="0" indent="0" algn="l" rtl="0">
              <a:spcBef>
                <a:spcPts val="0"/>
              </a:spcBef>
              <a:spcAft>
                <a:spcPts val="0"/>
              </a:spcAft>
              <a:buNone/>
            </a:pPr>
            <a:endParaRPr/>
          </a:p>
          <a:p>
            <a:pPr marL="0" lvl="0" indent="0" algn="l" rtl="0">
              <a:spcBef>
                <a:spcPts val="0"/>
              </a:spcBef>
              <a:spcAft>
                <a:spcPts val="0"/>
              </a:spcAft>
              <a:buNone/>
            </a:pPr>
            <a:r>
              <a:rPr lang="en-US"/>
              <a:t>Again, when you expand or collapse the tree, or toggle HSA’s or Groups ON or OFF, this information can be saved in a settings file (either a custom file or the office RiverMonitorSettings.txt file).  When you load the custom or office file, the display will show as you last saved it using option under the </a:t>
            </a:r>
            <a:r>
              <a:rPr lang="en-US" b="1"/>
              <a:t>File</a:t>
            </a:r>
            <a:r>
              <a:rPr lang="en-US"/>
              <a:t> menu.</a:t>
            </a:r>
            <a:endParaRPr/>
          </a:p>
          <a:p>
            <a:pPr marL="0" lvl="0" indent="0" algn="l" rtl="0">
              <a:spcBef>
                <a:spcPts val="0"/>
              </a:spcBef>
              <a:spcAft>
                <a:spcPts val="0"/>
              </a:spcAft>
              <a:buNone/>
            </a:pPr>
            <a:endParaRPr/>
          </a:p>
        </p:txBody>
      </p:sp>
      <p:sp>
        <p:nvSpPr>
          <p:cNvPr id="272" name="Google Shape;272;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9" name="Google Shape;279;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Focal Points can configure </a:t>
            </a:r>
            <a:r>
              <a:rPr lang="en-US" b="1"/>
              <a:t>Groups</a:t>
            </a:r>
            <a:r>
              <a:rPr lang="en-US"/>
              <a:t> by assigning </a:t>
            </a:r>
            <a:r>
              <a:rPr lang="en-US" b="1"/>
              <a:t>Locations</a:t>
            </a:r>
            <a:r>
              <a:rPr lang="en-US"/>
              <a:t> to them.  Usually the groups represent rivers or possibly points on tributaries to a mainstem river.</a:t>
            </a:r>
            <a:endParaRPr/>
          </a:p>
          <a:p>
            <a:pPr marL="0" lvl="0" indent="0" algn="l" rtl="0">
              <a:spcBef>
                <a:spcPts val="0"/>
              </a:spcBef>
              <a:spcAft>
                <a:spcPts val="0"/>
              </a:spcAft>
              <a:buNone/>
            </a:pPr>
            <a:r>
              <a:rPr lang="en-US"/>
              <a:t> </a:t>
            </a:r>
            <a:endParaRPr/>
          </a:p>
          <a:p>
            <a:pPr marL="171450" lvl="0" indent="-171450" algn="l" rtl="0">
              <a:spcBef>
                <a:spcPts val="0"/>
              </a:spcBef>
              <a:spcAft>
                <a:spcPts val="0"/>
              </a:spcAft>
              <a:buClr>
                <a:schemeClr val="dk1"/>
              </a:buClr>
              <a:buSzPts val="1200"/>
              <a:buFont typeface="Arial"/>
              <a:buChar char="•"/>
            </a:pPr>
            <a:r>
              <a:rPr lang="en-US"/>
              <a:t>Use the </a:t>
            </a:r>
            <a:r>
              <a:rPr lang="en-US" b="1"/>
              <a:t>Group Definitions</a:t>
            </a:r>
            <a:r>
              <a:rPr lang="en-US"/>
              <a:t> option to open the </a:t>
            </a:r>
            <a:r>
              <a:rPr lang="en-US" b="1"/>
              <a:t>RiverMonGroup</a:t>
            </a:r>
            <a:r>
              <a:rPr lang="en-US"/>
              <a:t> editor to make a change to the </a:t>
            </a:r>
            <a:r>
              <a:rPr lang="en-US" b="1"/>
              <a:t>ordinal</a:t>
            </a:r>
            <a:r>
              <a:rPr lang="en-US"/>
              <a:t> number affecting display order</a:t>
            </a:r>
            <a:endParaRPr/>
          </a:p>
          <a:p>
            <a:pPr marL="171450" lvl="0" indent="-171450" algn="l" rtl="0">
              <a:spcBef>
                <a:spcPts val="0"/>
              </a:spcBef>
              <a:spcAft>
                <a:spcPts val="0"/>
              </a:spcAft>
              <a:buClr>
                <a:schemeClr val="dk1"/>
              </a:buClr>
              <a:buSzPts val="1200"/>
              <a:buFont typeface="Arial"/>
              <a:buChar char="•"/>
            </a:pPr>
            <a:r>
              <a:rPr lang="en-US"/>
              <a:t>Again, usually sites choose to configure in Upstream (lowest ordinal) to Downstream (highest ordinal) order or some pattern that makes sense for the order in which Groups display under each HSA</a:t>
            </a:r>
            <a:endParaRPr/>
          </a:p>
          <a:p>
            <a:pPr marL="171450" lvl="0" indent="-171450" algn="l" rtl="0">
              <a:spcBef>
                <a:spcPts val="0"/>
              </a:spcBef>
              <a:spcAft>
                <a:spcPts val="0"/>
              </a:spcAft>
              <a:buClr>
                <a:schemeClr val="dk1"/>
              </a:buClr>
              <a:buSzPts val="1200"/>
              <a:buFont typeface="Arial"/>
              <a:buChar char="•"/>
            </a:pPr>
            <a:r>
              <a:rPr lang="en-US"/>
              <a:t>The </a:t>
            </a:r>
            <a:r>
              <a:rPr lang="en-US" b="1"/>
              <a:t>group_id</a:t>
            </a:r>
            <a:r>
              <a:rPr lang="en-US"/>
              <a:t> and </a:t>
            </a:r>
            <a:r>
              <a:rPr lang="en-US" b="1"/>
              <a:t>group_name</a:t>
            </a:r>
            <a:r>
              <a:rPr lang="en-US"/>
              <a:t> originally came from the </a:t>
            </a:r>
            <a:r>
              <a:rPr lang="en-US" b="1"/>
              <a:t>rpffcstgroup</a:t>
            </a:r>
            <a:r>
              <a:rPr lang="en-US"/>
              <a:t> table in the database</a:t>
            </a:r>
            <a:endParaRPr/>
          </a:p>
        </p:txBody>
      </p:sp>
      <p:sp>
        <p:nvSpPr>
          <p:cNvPr id="280" name="Google Shape;280;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spcBef>
                <a:spcPts val="0"/>
              </a:spcBef>
              <a:spcAft>
                <a:spcPts val="0"/>
              </a:spcAft>
              <a:buClr>
                <a:schemeClr val="dk1"/>
              </a:buClr>
              <a:buSzPts val="1200"/>
              <a:buFont typeface="Arial"/>
              <a:buChar char="•"/>
            </a:pPr>
            <a:r>
              <a:rPr lang="en-US"/>
              <a:t>Use </a:t>
            </a:r>
            <a:r>
              <a:rPr lang="en-US" b="1"/>
              <a:t>Location Grouping/Ordering</a:t>
            </a:r>
            <a:r>
              <a:rPr lang="en-US"/>
              <a:t> option to open the </a:t>
            </a:r>
            <a:r>
              <a:rPr lang="en-US" b="1"/>
              <a:t>RiverMonLocation</a:t>
            </a:r>
            <a:r>
              <a:rPr lang="en-US"/>
              <a:t> editor to make a change to which </a:t>
            </a:r>
            <a:r>
              <a:rPr lang="en-US" b="1"/>
              <a:t>Group</a:t>
            </a:r>
            <a:r>
              <a:rPr lang="en-US"/>
              <a:t> a specific </a:t>
            </a:r>
            <a:r>
              <a:rPr lang="en-US" b="1"/>
              <a:t>Location</a:t>
            </a:r>
            <a:r>
              <a:rPr lang="en-US"/>
              <a:t> is assigned to or the ranking </a:t>
            </a:r>
            <a:r>
              <a:rPr lang="en-US" b="1"/>
              <a:t>ordinal</a:t>
            </a:r>
            <a:r>
              <a:rPr lang="en-US"/>
              <a:t> that affects the order of display in the GUI</a:t>
            </a:r>
            <a:endParaRPr/>
          </a:p>
          <a:p>
            <a:pPr marL="171450" lvl="0" indent="-171450" algn="l" rtl="0">
              <a:spcBef>
                <a:spcPts val="0"/>
              </a:spcBef>
              <a:spcAft>
                <a:spcPts val="0"/>
              </a:spcAft>
              <a:buClr>
                <a:schemeClr val="dk1"/>
              </a:buClr>
              <a:buSzPts val="1200"/>
              <a:buFont typeface="Arial"/>
              <a:buChar char="•"/>
            </a:pPr>
            <a:r>
              <a:rPr lang="en-US"/>
              <a:t>Locations that are NOT added to a group are assigned to a DEFAULT GROUP for the HSA (e.g. – EAX DEFAULT GROUP)</a:t>
            </a:r>
            <a:endParaRPr/>
          </a:p>
          <a:p>
            <a:pPr marL="171450" lvl="0" indent="-171450" algn="l" rtl="0">
              <a:spcBef>
                <a:spcPts val="0"/>
              </a:spcBef>
              <a:spcAft>
                <a:spcPts val="0"/>
              </a:spcAft>
              <a:buClr>
                <a:schemeClr val="dk1"/>
              </a:buClr>
              <a:buSzPts val="1200"/>
              <a:buFont typeface="Arial"/>
              <a:buChar char="•"/>
            </a:pPr>
            <a:r>
              <a:rPr lang="en-US"/>
              <a:t>Select the Location pulldown at the bottom and scroll down to the location ID and select it</a:t>
            </a:r>
            <a:endParaRPr/>
          </a:p>
          <a:p>
            <a:pPr marL="171450" lvl="0" indent="-171450" algn="l" rtl="0">
              <a:spcBef>
                <a:spcPts val="0"/>
              </a:spcBef>
              <a:spcAft>
                <a:spcPts val="0"/>
              </a:spcAft>
              <a:buClr>
                <a:schemeClr val="dk1"/>
              </a:buClr>
              <a:buSzPts val="1200"/>
              <a:buFont typeface="Arial"/>
              <a:buChar char="•"/>
            </a:pPr>
            <a:r>
              <a:rPr lang="en-US"/>
              <a:t>Then change the ordinal in the Location Ordinal box at the bottom</a:t>
            </a:r>
            <a:endParaRPr/>
          </a:p>
        </p:txBody>
      </p:sp>
      <p:sp>
        <p:nvSpPr>
          <p:cNvPr id="289" name="Google Shape;289;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6" name="Google Shape;296;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spcBef>
                <a:spcPts val="0"/>
              </a:spcBef>
              <a:spcAft>
                <a:spcPts val="0"/>
              </a:spcAft>
              <a:buClr>
                <a:schemeClr val="dk1"/>
              </a:buClr>
              <a:buSzPts val="1200"/>
              <a:buFont typeface="Arial"/>
              <a:buChar char="•"/>
            </a:pPr>
            <a:r>
              <a:rPr lang="en-US"/>
              <a:t>Use the ordinal to assign location order to a group (1 = most upstream point)</a:t>
            </a:r>
            <a:endParaRPr/>
          </a:p>
          <a:p>
            <a:pPr marL="171450" lvl="0" indent="-171450" algn="l" rtl="0">
              <a:spcBef>
                <a:spcPts val="0"/>
              </a:spcBef>
              <a:spcAft>
                <a:spcPts val="0"/>
              </a:spcAft>
              <a:buClr>
                <a:schemeClr val="dk1"/>
              </a:buClr>
              <a:buSzPts val="1200"/>
              <a:buFont typeface="Arial"/>
              <a:buChar char="•"/>
            </a:pPr>
            <a:r>
              <a:rPr lang="en-US"/>
              <a:t>The tricky thing is that an upstream point outside your HSA, with the lowest location ordinal number in the group, will assign that group to that upstream HSA in RiverMonitor</a:t>
            </a:r>
            <a:endParaRPr/>
          </a:p>
          <a:p>
            <a:pPr marL="171450" lvl="0" indent="-171450" algn="l" rtl="0">
              <a:spcBef>
                <a:spcPts val="0"/>
              </a:spcBef>
              <a:spcAft>
                <a:spcPts val="0"/>
              </a:spcAft>
              <a:buClr>
                <a:schemeClr val="dk1"/>
              </a:buClr>
              <a:buSzPts val="1200"/>
              <a:buFont typeface="Arial"/>
              <a:buChar char="•"/>
            </a:pPr>
            <a:r>
              <a:rPr lang="en-US"/>
              <a:t>So even if there are 8 points in the group in your HSA, but one point farthest upstream in another HSA, the HSA assigned for the Group is the upstream HSA</a:t>
            </a:r>
            <a:endParaRPr/>
          </a:p>
        </p:txBody>
      </p:sp>
      <p:sp>
        <p:nvSpPr>
          <p:cNvPr id="297" name="Google Shape;297;p2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4" name="Google Shape;304;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Two tables hold the Group and Location data for River Monitor:</a:t>
            </a:r>
            <a:endParaRPr/>
          </a:p>
          <a:p>
            <a:pPr marL="0" lvl="0" indent="0" algn="l" rtl="0">
              <a:spcBef>
                <a:spcPts val="0"/>
              </a:spcBef>
              <a:spcAft>
                <a:spcPts val="0"/>
              </a:spcAft>
              <a:buNone/>
            </a:pPr>
            <a:endParaRPr/>
          </a:p>
          <a:p>
            <a:pPr marL="0" lvl="0" indent="0" algn="l" rtl="0">
              <a:spcBef>
                <a:spcPts val="0"/>
              </a:spcBef>
              <a:spcAft>
                <a:spcPts val="0"/>
              </a:spcAft>
              <a:buNone/>
            </a:pPr>
            <a:r>
              <a:rPr lang="en-US"/>
              <a:t>RiverMonGroup   and   RiverMonLocation</a:t>
            </a:r>
            <a:endParaRPr/>
          </a:p>
          <a:p>
            <a:pPr marL="0" lvl="0" indent="0" algn="l" rtl="0">
              <a:spcBef>
                <a:spcPts val="0"/>
              </a:spcBef>
              <a:spcAft>
                <a:spcPts val="0"/>
              </a:spcAft>
              <a:buNone/>
            </a:pPr>
            <a:endParaRPr/>
          </a:p>
          <a:p>
            <a:pPr marL="0" lvl="0" indent="0" algn="l" rtl="0">
              <a:spcBef>
                <a:spcPts val="0"/>
              </a:spcBef>
              <a:spcAft>
                <a:spcPts val="0"/>
              </a:spcAft>
              <a:buNone/>
            </a:pPr>
            <a:r>
              <a:rPr lang="en-US"/>
              <a:t>Use the Config menu options to make any changes to these tables.</a:t>
            </a:r>
            <a:endParaRPr/>
          </a:p>
        </p:txBody>
      </p:sp>
      <p:sp>
        <p:nvSpPr>
          <p:cNvPr id="305" name="Google Shape;305;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course covers Focal Point duties for the </a:t>
            </a:r>
            <a:r>
              <a:rPr lang="en-US" b="1"/>
              <a:t>River Monitor</a:t>
            </a:r>
            <a:r>
              <a:rPr lang="en-US"/>
              <a:t> application.</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By the end of this course, you will be able to:</a:t>
            </a:r>
            <a:endParaRPr/>
          </a:p>
          <a:p>
            <a:pPr marL="171450" lvl="0" indent="-171450" algn="l" rtl="0">
              <a:spcBef>
                <a:spcPts val="0"/>
              </a:spcBef>
              <a:spcAft>
                <a:spcPts val="0"/>
              </a:spcAft>
              <a:buClr>
                <a:schemeClr val="dk1"/>
              </a:buClr>
              <a:buSzPts val="1200"/>
              <a:buFont typeface="Arial"/>
              <a:buChar char="•"/>
            </a:pPr>
            <a:r>
              <a:rPr lang="en-US"/>
              <a:t>Configure River Monitor</a:t>
            </a:r>
            <a:endParaRPr/>
          </a:p>
          <a:p>
            <a:pPr marL="171450" lvl="0" indent="-171450" algn="l" rtl="0">
              <a:spcBef>
                <a:spcPts val="0"/>
              </a:spcBef>
              <a:spcAft>
                <a:spcPts val="0"/>
              </a:spcAft>
              <a:buClr>
                <a:schemeClr val="dk1"/>
              </a:buClr>
              <a:buSzPts val="1200"/>
              <a:buFont typeface="Arial"/>
              <a:buChar char="•"/>
            </a:pPr>
            <a:r>
              <a:rPr lang="en-US"/>
              <a:t>Save a backup copy of the configuration file</a:t>
            </a:r>
            <a:endParaRPr/>
          </a:p>
          <a:p>
            <a:pPr marL="171450" lvl="0" indent="-171450" algn="l" rtl="0">
              <a:spcBef>
                <a:spcPts val="0"/>
              </a:spcBef>
              <a:spcAft>
                <a:spcPts val="0"/>
              </a:spcAft>
              <a:buClr>
                <a:schemeClr val="dk1"/>
              </a:buClr>
              <a:buSzPts val="1200"/>
              <a:buFont typeface="Arial"/>
              <a:buChar char="•"/>
            </a:pPr>
            <a:r>
              <a:rPr lang="en-US"/>
              <a:t>Train the staff to use the application </a:t>
            </a:r>
            <a:endParaRPr/>
          </a:p>
        </p:txBody>
      </p:sp>
      <p:sp>
        <p:nvSpPr>
          <p:cNvPr id="91" name="Google Shape;9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30:notes"/>
          <p:cNvSpPr>
            <a:spLocks noGrp="1" noRot="1" noChangeAspect="1"/>
          </p:cNvSpPr>
          <p:nvPr>
            <p:ph type="sldImg" idx="2"/>
          </p:nvPr>
        </p:nvSpPr>
        <p:spPr>
          <a:xfrm>
            <a:off x="685800" y="1108075"/>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p30:notes"/>
          <p:cNvSpPr txBox="1">
            <a:spLocks noGrp="1"/>
          </p:cNvSpPr>
          <p:nvPr>
            <p:ph type="body" idx="1"/>
          </p:nvPr>
        </p:nvSpPr>
        <p:spPr>
          <a:xfrm>
            <a:off x="685800" y="4400550"/>
            <a:ext cx="5486400" cy="3447085"/>
          </a:xfrm>
          <a:prstGeom prst="rect">
            <a:avLst/>
          </a:prstGeom>
          <a:noFill/>
          <a:ln>
            <a:noFill/>
          </a:ln>
        </p:spPr>
        <p:txBody>
          <a:bodyPr spcFirstLastPara="1" wrap="square" lIns="91425" tIns="45700" rIns="91425" bIns="45700" anchor="t" anchorCtr="0">
            <a:noAutofit/>
          </a:bodyPr>
          <a:lstStyle/>
          <a:p>
            <a:pPr marL="0" lvl="0" indent="0" algn="l" rtl="0">
              <a:lnSpc>
                <a:spcPct val="105000"/>
              </a:lnSpc>
              <a:spcBef>
                <a:spcPts val="0"/>
              </a:spcBef>
              <a:spcAft>
                <a:spcPts val="0"/>
              </a:spcAft>
              <a:buNone/>
            </a:pPr>
            <a:r>
              <a:rPr lang="en-US" b="1">
                <a:solidFill>
                  <a:srgbClr val="000000"/>
                </a:solidFill>
                <a:latin typeface="Calibri"/>
                <a:ea typeface="Calibri"/>
                <a:cs typeface="Calibri"/>
                <a:sym typeface="Calibri"/>
              </a:rPr>
              <a:t>Considerations Job Sheet</a:t>
            </a:r>
            <a:r>
              <a:rPr lang="en-US">
                <a:solidFill>
                  <a:srgbClr val="000000"/>
                </a:solidFill>
                <a:latin typeface="Calibri"/>
                <a:ea typeface="Calibri"/>
                <a:cs typeface="Calibri"/>
                <a:sym typeface="Calibri"/>
              </a:rPr>
              <a:t>  covers making changes to your River Monitor display.</a:t>
            </a:r>
            <a:endParaRPr>
              <a:latin typeface="Calibri"/>
              <a:ea typeface="Calibri"/>
              <a:cs typeface="Calibri"/>
              <a:sym typeface="Calibri"/>
            </a:endParaRPr>
          </a:p>
          <a:p>
            <a:pPr marL="0" lvl="0" indent="0" algn="l" rtl="0">
              <a:lnSpc>
                <a:spcPct val="105000"/>
              </a:lnSpc>
              <a:spcBef>
                <a:spcPts val="0"/>
              </a:spcBef>
              <a:spcAft>
                <a:spcPts val="0"/>
              </a:spcAft>
              <a:buNone/>
            </a:pPr>
            <a:r>
              <a:rPr lang="en-US">
                <a:solidFill>
                  <a:srgbClr val="000000"/>
                </a:solidFill>
                <a:latin typeface="Times New Roman"/>
                <a:ea typeface="Times New Roman"/>
                <a:cs typeface="Times New Roman"/>
                <a:sym typeface="Times New Roman"/>
              </a:rPr>
              <a:t> </a:t>
            </a:r>
            <a:endParaRPr>
              <a:latin typeface="Calibri"/>
              <a:ea typeface="Calibri"/>
              <a:cs typeface="Calibri"/>
              <a:sym typeface="Calibri"/>
            </a:endParaRPr>
          </a:p>
          <a:p>
            <a:pPr marL="0" lvl="0" indent="0" algn="l" rtl="0">
              <a:lnSpc>
                <a:spcPct val="105000"/>
              </a:lnSpc>
              <a:spcBef>
                <a:spcPts val="0"/>
              </a:spcBef>
              <a:spcAft>
                <a:spcPts val="0"/>
              </a:spcAft>
              <a:buNone/>
            </a:pPr>
            <a:r>
              <a:rPr lang="en-US" b="1">
                <a:solidFill>
                  <a:srgbClr val="000000"/>
                </a:solidFill>
                <a:latin typeface="Calibri"/>
                <a:ea typeface="Calibri"/>
                <a:cs typeface="Calibri"/>
                <a:sym typeface="Calibri"/>
              </a:rPr>
              <a:t>Sample Queries Job Sheet</a:t>
            </a:r>
            <a:r>
              <a:rPr lang="en-US">
                <a:solidFill>
                  <a:srgbClr val="000000"/>
                </a:solidFill>
                <a:latin typeface="Calibri"/>
                <a:ea typeface="Calibri"/>
                <a:cs typeface="Calibri"/>
                <a:sym typeface="Calibri"/>
              </a:rPr>
              <a:t>  has sample database queries to make it easier to make Group and Location Ordinal changes to River Monitor for your station.  Use Snoopy or psql to compare what you see in the database tables versus what you see to the RiverMonGroup editor or RiverMonLocation editor. </a:t>
            </a:r>
            <a:endParaRPr>
              <a:latin typeface="Calibri"/>
              <a:ea typeface="Calibri"/>
              <a:cs typeface="Calibri"/>
              <a:sym typeface="Calibri"/>
            </a:endParaRPr>
          </a:p>
          <a:p>
            <a:pPr marL="0" lvl="0" indent="0" algn="l" rtl="0">
              <a:lnSpc>
                <a:spcPct val="105000"/>
              </a:lnSpc>
              <a:spcBef>
                <a:spcPts val="0"/>
              </a:spcBef>
              <a:spcAft>
                <a:spcPts val="0"/>
              </a:spcAft>
              <a:buNone/>
            </a:pPr>
            <a:r>
              <a:rPr lang="en-US">
                <a:solidFill>
                  <a:srgbClr val="000000"/>
                </a:solidFill>
                <a:latin typeface="Times New Roman"/>
                <a:ea typeface="Times New Roman"/>
                <a:cs typeface="Times New Roman"/>
                <a:sym typeface="Times New Roman"/>
              </a:rPr>
              <a:t> </a:t>
            </a:r>
            <a:endParaRPr>
              <a:latin typeface="Calibri"/>
              <a:ea typeface="Calibri"/>
              <a:cs typeface="Calibri"/>
              <a:sym typeface="Calibri"/>
            </a:endParaRPr>
          </a:p>
          <a:p>
            <a:pPr marL="0" lvl="0" indent="0" algn="l" rtl="0">
              <a:lnSpc>
                <a:spcPct val="105000"/>
              </a:lnSpc>
              <a:spcBef>
                <a:spcPts val="0"/>
              </a:spcBef>
              <a:spcAft>
                <a:spcPts val="0"/>
              </a:spcAft>
              <a:buNone/>
            </a:pPr>
            <a:r>
              <a:rPr lang="en-US">
                <a:solidFill>
                  <a:srgbClr val="000000"/>
                </a:solidFill>
                <a:latin typeface="Calibri"/>
                <a:ea typeface="Calibri"/>
                <a:cs typeface="Calibri"/>
                <a:sym typeface="Calibri"/>
              </a:rPr>
              <a:t>The other file available is a download of this PowerPoint presentation.</a:t>
            </a:r>
            <a:endParaRPr>
              <a:latin typeface="Calibri"/>
              <a:ea typeface="Calibri"/>
              <a:cs typeface="Calibri"/>
              <a:sym typeface="Calibri"/>
            </a:endParaRPr>
          </a:p>
        </p:txBody>
      </p:sp>
      <p:sp>
        <p:nvSpPr>
          <p:cNvPr id="313" name="Google Shape;313;p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0" name="Google Shape;320;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7000"/>
              </a:lnSpc>
              <a:spcBef>
                <a:spcPts val="0"/>
              </a:spcBef>
              <a:spcAft>
                <a:spcPts val="0"/>
              </a:spcAft>
              <a:buNone/>
            </a:pPr>
            <a:r>
              <a:rPr lang="en-US">
                <a:solidFill>
                  <a:srgbClr val="000000"/>
                </a:solidFill>
                <a:latin typeface="Calibri"/>
                <a:ea typeface="Calibri"/>
                <a:cs typeface="Calibri"/>
                <a:sym typeface="Calibri"/>
              </a:rPr>
              <a:t>Congratulations!  You have completed this course.</a:t>
            </a:r>
            <a:endParaRPr/>
          </a:p>
          <a:p>
            <a:pPr marL="0" lvl="0" indent="0" algn="l" rtl="0">
              <a:lnSpc>
                <a:spcPct val="107000"/>
              </a:lnSpc>
              <a:spcBef>
                <a:spcPts val="0"/>
              </a:spcBef>
              <a:spcAft>
                <a:spcPts val="0"/>
              </a:spcAft>
              <a:buNone/>
            </a:pPr>
            <a:endParaRPr>
              <a:solidFill>
                <a:srgbClr val="000000"/>
              </a:solidFill>
              <a:latin typeface="Calibri"/>
              <a:ea typeface="Calibri"/>
              <a:cs typeface="Calibri"/>
              <a:sym typeface="Calibri"/>
            </a:endParaRPr>
          </a:p>
          <a:p>
            <a:pPr marL="0" lvl="0" indent="0" algn="l" rtl="0">
              <a:lnSpc>
                <a:spcPct val="107000"/>
              </a:lnSpc>
              <a:spcBef>
                <a:spcPts val="0"/>
              </a:spcBef>
              <a:spcAft>
                <a:spcPts val="0"/>
              </a:spcAft>
              <a:buNone/>
            </a:pPr>
            <a:r>
              <a:rPr lang="en-US">
                <a:solidFill>
                  <a:srgbClr val="000000"/>
                </a:solidFill>
                <a:latin typeface="Calibri"/>
                <a:ea typeface="Calibri"/>
                <a:cs typeface="Calibri"/>
                <a:sym typeface="Calibri"/>
              </a:rPr>
              <a:t>Please email Dave Cokely with any suggestions, questions, or corrections concerning the material.</a:t>
            </a:r>
            <a:endParaRPr/>
          </a:p>
          <a:p>
            <a:pPr marL="0" lvl="0" indent="0" algn="l" rtl="0">
              <a:lnSpc>
                <a:spcPct val="107000"/>
              </a:lnSpc>
              <a:spcBef>
                <a:spcPts val="0"/>
              </a:spcBef>
              <a:spcAft>
                <a:spcPts val="0"/>
              </a:spcAft>
              <a:buNone/>
            </a:pPr>
            <a:endParaRPr>
              <a:latin typeface="Calibri"/>
              <a:ea typeface="Calibri"/>
              <a:cs typeface="Calibri"/>
              <a:sym typeface="Calibri"/>
            </a:endParaRPr>
          </a:p>
        </p:txBody>
      </p:sp>
      <p:sp>
        <p:nvSpPr>
          <p:cNvPr id="321" name="Google Shape;321;p3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31</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course is the 4</a:t>
            </a:r>
            <a:r>
              <a:rPr lang="en-US" baseline="30000"/>
              <a:t>th</a:t>
            </a:r>
            <a:r>
              <a:rPr lang="en-US"/>
              <a:t> in a series of courses for WHFS Focal Points.</a:t>
            </a:r>
            <a:endParaRPr/>
          </a:p>
          <a:p>
            <a:pPr marL="0" lvl="0" indent="0" algn="l" rtl="0">
              <a:spcBef>
                <a:spcPts val="0"/>
              </a:spcBef>
              <a:spcAft>
                <a:spcPts val="0"/>
              </a:spcAft>
              <a:buNone/>
            </a:pPr>
            <a:endParaRPr/>
          </a:p>
        </p:txBody>
      </p:sp>
      <p:sp>
        <p:nvSpPr>
          <p:cNvPr id="99" name="Google Shape;9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Documentation is on the </a:t>
            </a:r>
            <a:r>
              <a:rPr lang="en-US" u="sng">
                <a:solidFill>
                  <a:schemeClr val="hlink"/>
                </a:solidFill>
                <a:hlinkClick r:id="rId3"/>
              </a:rPr>
              <a:t>WFO_Support</a:t>
            </a:r>
            <a:r>
              <a:rPr lang="en-US"/>
              <a:t> page under WHFS Applications &gt; River / Precip Monitor (River Monitor Operations Guide)</a:t>
            </a:r>
            <a:endParaRPr/>
          </a:p>
          <a:p>
            <a:pPr marL="0" lvl="0" indent="0" algn="l" rtl="0">
              <a:spcBef>
                <a:spcPts val="0"/>
              </a:spcBef>
              <a:spcAft>
                <a:spcPts val="0"/>
              </a:spcAft>
              <a:buNone/>
            </a:pPr>
            <a:endParaRPr/>
          </a:p>
          <a:p>
            <a:pPr marL="0" lvl="0" indent="0" algn="l" rtl="0">
              <a:spcBef>
                <a:spcPts val="0"/>
              </a:spcBef>
              <a:spcAft>
                <a:spcPts val="0"/>
              </a:spcAft>
              <a:buNone/>
            </a:pPr>
            <a:r>
              <a:rPr lang="en-US"/>
              <a:t>There is a Job Sheet page at the end of the course.</a:t>
            </a:r>
            <a:endParaRPr/>
          </a:p>
        </p:txBody>
      </p:sp>
      <p:sp>
        <p:nvSpPr>
          <p:cNvPr id="107" name="Google Shape;107;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River Monitor is a complex and powerful application, yet easy to use.  </a:t>
            </a:r>
            <a:endParaRPr/>
          </a:p>
          <a:p>
            <a:pPr marL="0" lvl="0" indent="0" algn="l" rtl="0">
              <a:spcBef>
                <a:spcPts val="0"/>
              </a:spcBef>
              <a:spcAft>
                <a:spcPts val="0"/>
              </a:spcAft>
              <a:buNone/>
            </a:pPr>
            <a:r>
              <a:rPr lang="en-US"/>
              <a:t>It uses color-coding to indicate the current status of each location</a:t>
            </a:r>
            <a:endParaRPr/>
          </a:p>
          <a:p>
            <a:pPr marL="171450" lvl="0" indent="-171450" algn="l" rtl="0">
              <a:spcBef>
                <a:spcPts val="0"/>
              </a:spcBef>
              <a:spcAft>
                <a:spcPts val="0"/>
              </a:spcAft>
              <a:buClr>
                <a:schemeClr val="dk1"/>
              </a:buClr>
              <a:buSzPts val="1200"/>
              <a:buFont typeface="Arial"/>
              <a:buChar char="•"/>
            </a:pPr>
            <a:r>
              <a:rPr lang="en-US"/>
              <a:t>Green is below Action Stage</a:t>
            </a:r>
            <a:endParaRPr/>
          </a:p>
          <a:p>
            <a:pPr marL="171450" lvl="0" indent="-171450" algn="l" rtl="0">
              <a:spcBef>
                <a:spcPts val="0"/>
              </a:spcBef>
              <a:spcAft>
                <a:spcPts val="0"/>
              </a:spcAft>
              <a:buClr>
                <a:schemeClr val="dk1"/>
              </a:buClr>
              <a:buSzPts val="1200"/>
              <a:buFont typeface="Arial"/>
              <a:buChar char="•"/>
            </a:pPr>
            <a:r>
              <a:rPr lang="en-US"/>
              <a:t>Yellow  is at or above Action Stage</a:t>
            </a:r>
            <a:endParaRPr/>
          </a:p>
          <a:p>
            <a:pPr marL="171450" lvl="0" indent="-171450" algn="l" rtl="0">
              <a:spcBef>
                <a:spcPts val="0"/>
              </a:spcBef>
              <a:spcAft>
                <a:spcPts val="0"/>
              </a:spcAft>
              <a:buClr>
                <a:schemeClr val="dk1"/>
              </a:buClr>
              <a:buSzPts val="1200"/>
              <a:buFont typeface="Arial"/>
              <a:buChar char="•"/>
            </a:pPr>
            <a:r>
              <a:rPr lang="en-US"/>
              <a:t>Red is at or above Flood Stage</a:t>
            </a:r>
            <a:endParaRPr/>
          </a:p>
          <a:p>
            <a:pPr marL="0" lvl="0" indent="0" algn="l" rtl="0">
              <a:spcBef>
                <a:spcPts val="0"/>
              </a:spcBef>
              <a:spcAft>
                <a:spcPts val="0"/>
              </a:spcAft>
              <a:buNone/>
            </a:pPr>
            <a:endParaRPr/>
          </a:p>
          <a:p>
            <a:pPr marL="0" lvl="0" indent="0" algn="l" rtl="0">
              <a:spcBef>
                <a:spcPts val="0"/>
              </a:spcBef>
              <a:spcAft>
                <a:spcPts val="0"/>
              </a:spcAft>
              <a:buNone/>
            </a:pPr>
            <a:r>
              <a:rPr lang="en-US"/>
              <a:t>Groups assume the color of any location’s highest status in that group.</a:t>
            </a:r>
            <a:endParaRPr/>
          </a:p>
          <a:p>
            <a:pPr marL="0" lvl="0" indent="0" algn="l" rtl="0">
              <a:spcBef>
                <a:spcPts val="0"/>
              </a:spcBef>
              <a:spcAft>
                <a:spcPts val="0"/>
              </a:spcAft>
              <a:buNone/>
            </a:pPr>
            <a:r>
              <a:rPr lang="en-US"/>
              <a:t>HSAs assume the color of the highest status of any group.</a:t>
            </a:r>
            <a:endParaRPr/>
          </a:p>
          <a:p>
            <a:pPr marL="0" lvl="0" indent="0" algn="l" rtl="0">
              <a:spcBef>
                <a:spcPts val="0"/>
              </a:spcBef>
              <a:spcAft>
                <a:spcPts val="0"/>
              </a:spcAft>
              <a:buNone/>
            </a:pPr>
            <a:endParaRPr/>
          </a:p>
        </p:txBody>
      </p:sp>
      <p:sp>
        <p:nvSpPr>
          <p:cNvPr id="115" name="Google Shape;11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Your job is to save multiple configurations to provide your staff the option of using the Office display setup or another option from a saved settings file.  </a:t>
            </a:r>
            <a:endParaRPr/>
          </a:p>
          <a:p>
            <a:pPr marL="0" lvl="0" indent="0" algn="l" rtl="0">
              <a:spcBef>
                <a:spcPts val="0"/>
              </a:spcBef>
              <a:spcAft>
                <a:spcPts val="0"/>
              </a:spcAft>
              <a:buNone/>
            </a:pPr>
            <a:endParaRPr/>
          </a:p>
          <a:p>
            <a:pPr marL="0" lvl="0" indent="0" algn="l" rtl="0">
              <a:spcBef>
                <a:spcPts val="0"/>
              </a:spcBef>
              <a:spcAft>
                <a:spcPts val="0"/>
              </a:spcAft>
              <a:buNone/>
            </a:pPr>
            <a:r>
              <a:rPr lang="en-US"/>
              <a:t>That may be for a backup office, a particularly sensitive or important river or location, or in response to a high-impact event such as a low or high flow at a utility intake or a hazardous spill.</a:t>
            </a:r>
            <a:endParaRPr/>
          </a:p>
          <a:p>
            <a:pPr marL="0" lvl="0" indent="0" algn="l" rtl="0">
              <a:spcBef>
                <a:spcPts val="0"/>
              </a:spcBef>
              <a:spcAft>
                <a:spcPts val="0"/>
              </a:spcAft>
              <a:buNone/>
            </a:pPr>
            <a:endParaRPr/>
          </a:p>
        </p:txBody>
      </p:sp>
      <p:sp>
        <p:nvSpPr>
          <p:cNvPr id="123" name="Google Shape;12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If your staff is not using River Monitor very often, encourage them to give it a try.  Use it to monitor the any of the following and more...</a:t>
            </a:r>
            <a:endParaRPr/>
          </a:p>
          <a:p>
            <a:pPr marL="171450" lvl="0" indent="-171450" algn="l" rtl="0">
              <a:spcBef>
                <a:spcPts val="0"/>
              </a:spcBef>
              <a:spcAft>
                <a:spcPts val="0"/>
              </a:spcAft>
              <a:buClr>
                <a:schemeClr val="dk1"/>
              </a:buClr>
              <a:buSzPts val="1200"/>
              <a:buFont typeface="Arial"/>
              <a:buChar char="•"/>
            </a:pPr>
            <a:r>
              <a:rPr lang="en-US"/>
              <a:t>Latest observed data</a:t>
            </a:r>
            <a:endParaRPr/>
          </a:p>
          <a:p>
            <a:pPr marL="171450" lvl="0" indent="-171450" algn="l" rtl="0">
              <a:spcBef>
                <a:spcPts val="0"/>
              </a:spcBef>
              <a:spcAft>
                <a:spcPts val="0"/>
              </a:spcAft>
              <a:buClr>
                <a:schemeClr val="dk1"/>
              </a:buClr>
              <a:buSzPts val="1200"/>
              <a:buFont typeface="Arial"/>
              <a:buChar char="•"/>
            </a:pPr>
            <a:r>
              <a:rPr lang="en-US"/>
              <a:t>Latest forecast maxima</a:t>
            </a:r>
            <a:endParaRPr/>
          </a:p>
          <a:p>
            <a:pPr marL="171450" lvl="0" indent="-171450" algn="l" rtl="0">
              <a:spcBef>
                <a:spcPts val="0"/>
              </a:spcBef>
              <a:spcAft>
                <a:spcPts val="0"/>
              </a:spcAft>
              <a:buClr>
                <a:schemeClr val="dk1"/>
              </a:buClr>
              <a:buSzPts val="1200"/>
              <a:buFont typeface="Arial"/>
              <a:buChar char="•"/>
            </a:pPr>
            <a:r>
              <a:rPr lang="en-US"/>
              <a:t>Active Alerts or Alarms</a:t>
            </a:r>
            <a:endParaRPr/>
          </a:p>
          <a:p>
            <a:pPr marL="171450" lvl="0" indent="-171450" algn="l" rtl="0">
              <a:spcBef>
                <a:spcPts val="0"/>
              </a:spcBef>
              <a:spcAft>
                <a:spcPts val="0"/>
              </a:spcAft>
              <a:buClr>
                <a:schemeClr val="dk1"/>
              </a:buClr>
              <a:buSzPts val="1200"/>
              <a:buFont typeface="Arial"/>
              <a:buChar char="•"/>
            </a:pPr>
            <a:r>
              <a:rPr lang="en-US"/>
              <a:t>Threat - flooding, exceeding Alert or Alarm, etc., for observed or forecast values</a:t>
            </a:r>
            <a:endParaRPr/>
          </a:p>
          <a:p>
            <a:pPr marL="171450" lvl="0" indent="-171450" algn="l" rtl="0">
              <a:spcBef>
                <a:spcPts val="0"/>
              </a:spcBef>
              <a:spcAft>
                <a:spcPts val="0"/>
              </a:spcAft>
              <a:buClr>
                <a:schemeClr val="dk1"/>
              </a:buClr>
              <a:buSzPts val="1200"/>
              <a:buFont typeface="Arial"/>
              <a:buChar char="•"/>
            </a:pPr>
            <a:r>
              <a:rPr lang="en-US"/>
              <a:t>Reference stages - Flood Stage, Bank Full, Action, Moderate, Major</a:t>
            </a:r>
            <a:endParaRPr/>
          </a:p>
          <a:p>
            <a:pPr marL="171450" lvl="0" indent="-171450" algn="l" rtl="0">
              <a:spcBef>
                <a:spcPts val="0"/>
              </a:spcBef>
              <a:spcAft>
                <a:spcPts val="0"/>
              </a:spcAft>
              <a:buClr>
                <a:schemeClr val="dk1"/>
              </a:buClr>
              <a:buSzPts val="1200"/>
              <a:buFont typeface="Arial"/>
              <a:buChar char="•"/>
            </a:pPr>
            <a:r>
              <a:rPr lang="en-US"/>
              <a:t>Event End Time </a:t>
            </a:r>
            <a:endParaRPr/>
          </a:p>
          <a:p>
            <a:pPr marL="171450" lvl="0" indent="-171450" algn="l" rtl="0">
              <a:spcBef>
                <a:spcPts val="0"/>
              </a:spcBef>
              <a:spcAft>
                <a:spcPts val="0"/>
              </a:spcAft>
              <a:buClr>
                <a:schemeClr val="dk1"/>
              </a:buClr>
              <a:buSzPts val="1200"/>
              <a:buFont typeface="Arial"/>
              <a:buChar char="•"/>
            </a:pPr>
            <a:r>
              <a:rPr lang="en-US"/>
              <a:t>UGC Expire Time</a:t>
            </a:r>
            <a:endParaRPr/>
          </a:p>
        </p:txBody>
      </p:sp>
      <p:sp>
        <p:nvSpPr>
          <p:cNvPr id="131" name="Google Shape;13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8" name="Google Shape;13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Open the application in the Hydro perspective under Hydro Apps &gt; River Monitor.</a:t>
            </a:r>
            <a:endParaRPr/>
          </a:p>
          <a:p>
            <a:pPr marL="0" lvl="0" indent="0" algn="l" rtl="0">
              <a:spcBef>
                <a:spcPts val="0"/>
              </a:spcBef>
              <a:spcAft>
                <a:spcPts val="0"/>
              </a:spcAft>
              <a:buNone/>
            </a:pPr>
            <a:r>
              <a:rPr lang="en-US"/>
              <a:t> </a:t>
            </a:r>
            <a:endParaRPr/>
          </a:p>
          <a:p>
            <a:pPr marL="0" lvl="0" indent="0" algn="l" rtl="0">
              <a:spcBef>
                <a:spcPts val="0"/>
              </a:spcBef>
              <a:spcAft>
                <a:spcPts val="0"/>
              </a:spcAft>
              <a:buNone/>
            </a:pPr>
            <a:r>
              <a:rPr lang="en-US"/>
              <a:t>In the main window, there is a Location Filter / Selection Tree on left side, with data displaying in the main body.</a:t>
            </a:r>
            <a:endParaRPr/>
          </a:p>
          <a:p>
            <a:pPr marL="0" lvl="0" indent="0" algn="l" rtl="0">
              <a:spcBef>
                <a:spcPts val="0"/>
              </a:spcBef>
              <a:spcAft>
                <a:spcPts val="0"/>
              </a:spcAft>
              <a:buNone/>
            </a:pPr>
            <a:endParaRPr/>
          </a:p>
          <a:p>
            <a:pPr marL="171450" lvl="0" indent="-171450" algn="l" rtl="0">
              <a:spcBef>
                <a:spcPts val="0"/>
              </a:spcBef>
              <a:spcAft>
                <a:spcPts val="0"/>
              </a:spcAft>
              <a:buClr>
                <a:schemeClr val="dk1"/>
              </a:buClr>
              <a:buSzPts val="1200"/>
              <a:buFont typeface="Arial"/>
              <a:buChar char="•"/>
            </a:pPr>
            <a:r>
              <a:rPr lang="en-US"/>
              <a:t>In this image, at launch data displays for only EAX, LSX, and TOP HSAs</a:t>
            </a:r>
            <a:endParaRPr/>
          </a:p>
          <a:p>
            <a:pPr marL="171450" lvl="0" indent="-171450" algn="l" rtl="0">
              <a:spcBef>
                <a:spcPts val="0"/>
              </a:spcBef>
              <a:spcAft>
                <a:spcPts val="0"/>
              </a:spcAft>
              <a:buClr>
                <a:schemeClr val="dk1"/>
              </a:buClr>
              <a:buSzPts val="1200"/>
              <a:buFont typeface="Arial"/>
              <a:buChar char="•"/>
            </a:pPr>
            <a:r>
              <a:rPr lang="en-US"/>
              <a:t>All the HSA trees are collapsed so that the groups are not listed in the location tree on the left</a:t>
            </a:r>
            <a:endParaRPr/>
          </a:p>
          <a:p>
            <a:pPr marL="171450" lvl="0" indent="-171450" algn="l" rtl="0">
              <a:spcBef>
                <a:spcPts val="0"/>
              </a:spcBef>
              <a:spcAft>
                <a:spcPts val="0"/>
              </a:spcAft>
              <a:buClr>
                <a:schemeClr val="dk1"/>
              </a:buClr>
              <a:buSzPts val="1200"/>
              <a:buFont typeface="Arial"/>
              <a:buChar char="•"/>
            </a:pPr>
            <a:r>
              <a:rPr lang="en-US"/>
              <a:t>Columns are sorted first by Threat, then Location ID, then Flood Stage, then LatestObs Value</a:t>
            </a:r>
            <a:endParaRPr/>
          </a:p>
          <a:p>
            <a:pPr marL="171450" lvl="0" indent="-171450" algn="l" rtl="0">
              <a:spcBef>
                <a:spcPts val="0"/>
              </a:spcBef>
              <a:spcAft>
                <a:spcPts val="0"/>
              </a:spcAft>
              <a:buClr>
                <a:schemeClr val="dk1"/>
              </a:buClr>
              <a:buSzPts val="1200"/>
              <a:buFont typeface="Arial"/>
              <a:buChar char="•"/>
            </a:pPr>
            <a:r>
              <a:rPr lang="en-US"/>
              <a:t>Colors in the table and the abbreviations are defined in the Operations Guide</a:t>
            </a:r>
            <a:endParaRPr/>
          </a:p>
          <a:p>
            <a:pPr marL="171450" lvl="0" indent="-171450" algn="l" rtl="0">
              <a:spcBef>
                <a:spcPts val="0"/>
              </a:spcBef>
              <a:spcAft>
                <a:spcPts val="0"/>
              </a:spcAft>
              <a:buClr>
                <a:schemeClr val="dk1"/>
              </a:buClr>
              <a:buSzPts val="1200"/>
              <a:buFont typeface="Arial"/>
              <a:buChar char="•"/>
            </a:pPr>
            <a:r>
              <a:rPr lang="en-US"/>
              <a:t>Hovering the cursor over any cell in the spreadsheet gives more information</a:t>
            </a:r>
            <a:endParaRPr/>
          </a:p>
        </p:txBody>
      </p:sp>
      <p:sp>
        <p:nvSpPr>
          <p:cNvPr id="139" name="Google Shape;139;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2400"/>
              <a:buNone/>
              <a:defRPr sz="2400"/>
            </a:lvl1pPr>
            <a:lvl2pPr lvl="1" algn="ctr">
              <a:lnSpc>
                <a:spcPct val="100000"/>
              </a:lnSpc>
              <a:spcBef>
                <a:spcPts val="0"/>
              </a:spcBef>
              <a:spcAft>
                <a:spcPts val="0"/>
              </a:spcAft>
              <a:buClr>
                <a:schemeClr val="dk1"/>
              </a:buClr>
              <a:buSzPts val="2000"/>
              <a:buNone/>
              <a:defRPr sz="2000"/>
            </a:lvl2pPr>
            <a:lvl3pPr lvl="2" algn="ctr">
              <a:lnSpc>
                <a:spcPct val="100000"/>
              </a:lnSpc>
              <a:spcBef>
                <a:spcPts val="0"/>
              </a:spcBef>
              <a:spcAft>
                <a:spcPts val="0"/>
              </a:spcAft>
              <a:buClr>
                <a:schemeClr val="dk1"/>
              </a:buClr>
              <a:buSzPts val="1800"/>
              <a:buNone/>
              <a:defRPr sz="1800"/>
            </a:lvl3pPr>
            <a:lvl4pPr lvl="3" algn="ctr">
              <a:lnSpc>
                <a:spcPct val="100000"/>
              </a:lnSpc>
              <a:spcBef>
                <a:spcPts val="0"/>
              </a:spcBef>
              <a:spcAft>
                <a:spcPts val="0"/>
              </a:spcAft>
              <a:buClr>
                <a:schemeClr val="dk1"/>
              </a:buClr>
              <a:buSzPts val="1600"/>
              <a:buNone/>
              <a:defRPr sz="1600"/>
            </a:lvl4pPr>
            <a:lvl5pPr lvl="4" algn="ctr">
              <a:lnSpc>
                <a:spcPct val="100000"/>
              </a:lnSpc>
              <a:spcBef>
                <a:spcPts val="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dk1"/>
              </a:buClr>
              <a:buSzPts val="4000"/>
              <a:buFont typeface="Arial"/>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0"/>
              </a:spcBef>
              <a:spcAft>
                <a:spcPts val="0"/>
              </a:spcAft>
              <a:buClr>
                <a:schemeClr val="dk1"/>
              </a:buClr>
              <a:buSzPts val="2400"/>
              <a:buNone/>
              <a:defRPr sz="2400"/>
            </a:lvl1pPr>
            <a:lvl2pPr marL="914400" lvl="1" indent="-342900" algn="l">
              <a:lnSpc>
                <a:spcPct val="100000"/>
              </a:lnSpc>
              <a:spcBef>
                <a:spcPts val="0"/>
              </a:spcBef>
              <a:spcAft>
                <a:spcPts val="0"/>
              </a:spcAft>
              <a:buClr>
                <a:schemeClr val="dk1"/>
              </a:buClr>
              <a:buSzPts val="1800"/>
              <a:buChar char="•"/>
              <a:defRPr/>
            </a:lvl2pPr>
            <a:lvl3pPr marL="1371600" lvl="2" indent="-342900" algn="l">
              <a:lnSpc>
                <a:spcPct val="100000"/>
              </a:lnSpc>
              <a:spcBef>
                <a:spcPts val="0"/>
              </a:spcBef>
              <a:spcAft>
                <a:spcPts val="0"/>
              </a:spcAft>
              <a:buClr>
                <a:schemeClr val="dk1"/>
              </a:buClr>
              <a:buSzPts val="1800"/>
              <a:buChar char="•"/>
              <a:defRPr/>
            </a:lvl3pPr>
            <a:lvl4pPr marL="1828800" lvl="3" indent="-342900" algn="l">
              <a:lnSpc>
                <a:spcPct val="100000"/>
              </a:lnSpc>
              <a:spcBef>
                <a:spcPts val="0"/>
              </a:spcBef>
              <a:spcAft>
                <a:spcPts val="0"/>
              </a:spcAft>
              <a:buClr>
                <a:schemeClr val="dk1"/>
              </a:buClr>
              <a:buSzPts val="1800"/>
              <a:buChar char="•"/>
              <a:defRPr/>
            </a:lvl4pPr>
            <a:lvl5pPr marL="2286000" lvl="4" indent="-342900" algn="l">
              <a:lnSpc>
                <a:spcPct val="100000"/>
              </a:lnSpc>
              <a:spcBef>
                <a:spcPts val="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Clr>
                <a:srgbClr val="888888"/>
              </a:buClr>
              <a:buSzPts val="2400"/>
              <a:buNone/>
              <a:defRPr sz="2400">
                <a:solidFill>
                  <a:srgbClr val="888888"/>
                </a:solidFill>
              </a:defRPr>
            </a:lvl1pPr>
            <a:lvl2pPr marL="914400" lvl="1" indent="-228600" algn="l">
              <a:lnSpc>
                <a:spcPct val="100000"/>
              </a:lnSpc>
              <a:spcBef>
                <a:spcPts val="0"/>
              </a:spcBef>
              <a:spcAft>
                <a:spcPts val="0"/>
              </a:spcAft>
              <a:buClr>
                <a:srgbClr val="888888"/>
              </a:buClr>
              <a:buSzPts val="2000"/>
              <a:buNone/>
              <a:defRPr sz="2000">
                <a:solidFill>
                  <a:srgbClr val="888888"/>
                </a:solidFill>
              </a:defRPr>
            </a:lvl2pPr>
            <a:lvl3pPr marL="1371600" lvl="2" indent="-228600" algn="l">
              <a:lnSpc>
                <a:spcPct val="100000"/>
              </a:lnSpc>
              <a:spcBef>
                <a:spcPts val="0"/>
              </a:spcBef>
              <a:spcAft>
                <a:spcPts val="0"/>
              </a:spcAft>
              <a:buClr>
                <a:srgbClr val="888888"/>
              </a:buClr>
              <a:buSzPts val="1800"/>
              <a:buNone/>
              <a:defRPr sz="1800">
                <a:solidFill>
                  <a:srgbClr val="888888"/>
                </a:solidFill>
              </a:defRPr>
            </a:lvl3pPr>
            <a:lvl4pPr marL="1828800" lvl="3" indent="-228600" algn="l">
              <a:lnSpc>
                <a:spcPct val="100000"/>
              </a:lnSpc>
              <a:spcBef>
                <a:spcPts val="0"/>
              </a:spcBef>
              <a:spcAft>
                <a:spcPts val="0"/>
              </a:spcAft>
              <a:buClr>
                <a:srgbClr val="888888"/>
              </a:buClr>
              <a:buSzPts val="1600"/>
              <a:buNone/>
              <a:defRPr sz="1600">
                <a:solidFill>
                  <a:srgbClr val="888888"/>
                </a:solidFill>
              </a:defRPr>
            </a:lvl4pPr>
            <a:lvl5pPr marL="2286000" lvl="4" indent="-228600" algn="l">
              <a:lnSpc>
                <a:spcPct val="100000"/>
              </a:lnSpc>
              <a:spcBef>
                <a:spcPts val="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0"/>
              </a:spcBef>
              <a:spcAft>
                <a:spcPts val="0"/>
              </a:spcAft>
              <a:buClr>
                <a:schemeClr val="dk1"/>
              </a:buClr>
              <a:buSzPts val="1800"/>
              <a:buChar char="•"/>
              <a:defRPr/>
            </a:lvl2pPr>
            <a:lvl3pPr marL="1371600" lvl="2" indent="-342900" algn="l">
              <a:lnSpc>
                <a:spcPct val="100000"/>
              </a:lnSpc>
              <a:spcBef>
                <a:spcPts val="0"/>
              </a:spcBef>
              <a:spcAft>
                <a:spcPts val="0"/>
              </a:spcAft>
              <a:buClr>
                <a:schemeClr val="dk1"/>
              </a:buClr>
              <a:buSzPts val="1800"/>
              <a:buChar char="•"/>
              <a:defRPr/>
            </a:lvl3pPr>
            <a:lvl4pPr marL="1828800" lvl="3" indent="-342900" algn="l">
              <a:lnSpc>
                <a:spcPct val="100000"/>
              </a:lnSpc>
              <a:spcBef>
                <a:spcPts val="0"/>
              </a:spcBef>
              <a:spcAft>
                <a:spcPts val="0"/>
              </a:spcAft>
              <a:buClr>
                <a:schemeClr val="dk1"/>
              </a:buClr>
              <a:buSzPts val="1800"/>
              <a:buChar char="•"/>
              <a:defRPr/>
            </a:lvl4pPr>
            <a:lvl5pPr marL="2286000" lvl="4" indent="-342900" algn="l">
              <a:lnSpc>
                <a:spcPct val="100000"/>
              </a:lnSpc>
              <a:spcBef>
                <a:spcPts val="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0"/>
              </a:spcBef>
              <a:spcAft>
                <a:spcPts val="0"/>
              </a:spcAft>
              <a:buClr>
                <a:schemeClr val="dk1"/>
              </a:buClr>
              <a:buSzPts val="1800"/>
              <a:buChar char="•"/>
              <a:defRPr/>
            </a:lvl2pPr>
            <a:lvl3pPr marL="1371600" lvl="2" indent="-342900" algn="l">
              <a:lnSpc>
                <a:spcPct val="100000"/>
              </a:lnSpc>
              <a:spcBef>
                <a:spcPts val="0"/>
              </a:spcBef>
              <a:spcAft>
                <a:spcPts val="0"/>
              </a:spcAft>
              <a:buClr>
                <a:schemeClr val="dk1"/>
              </a:buClr>
              <a:buSzPts val="1800"/>
              <a:buChar char="•"/>
              <a:defRPr/>
            </a:lvl3pPr>
            <a:lvl4pPr marL="1828800" lvl="3" indent="-342900" algn="l">
              <a:lnSpc>
                <a:spcPct val="100000"/>
              </a:lnSpc>
              <a:spcBef>
                <a:spcPts val="0"/>
              </a:spcBef>
              <a:spcAft>
                <a:spcPts val="0"/>
              </a:spcAft>
              <a:buClr>
                <a:schemeClr val="dk1"/>
              </a:buClr>
              <a:buSzPts val="1800"/>
              <a:buChar char="•"/>
              <a:defRPr/>
            </a:lvl4pPr>
            <a:lvl5pPr marL="2286000" lvl="4" indent="-342900" algn="l">
              <a:lnSpc>
                <a:spcPct val="100000"/>
              </a:lnSpc>
              <a:spcBef>
                <a:spcPts val="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Clr>
                <a:schemeClr val="dk1"/>
              </a:buClr>
              <a:buSzPts val="2400"/>
              <a:buNone/>
              <a:defRPr sz="2400" b="1"/>
            </a:lvl1pPr>
            <a:lvl2pPr marL="914400" lvl="1" indent="-228600" algn="l">
              <a:lnSpc>
                <a:spcPct val="100000"/>
              </a:lnSpc>
              <a:spcBef>
                <a:spcPts val="0"/>
              </a:spcBef>
              <a:spcAft>
                <a:spcPts val="0"/>
              </a:spcAft>
              <a:buClr>
                <a:schemeClr val="dk1"/>
              </a:buClr>
              <a:buSzPts val="2000"/>
              <a:buNone/>
              <a:defRPr sz="2000" b="1"/>
            </a:lvl2pPr>
            <a:lvl3pPr marL="1371600" lvl="2" indent="-228600" algn="l">
              <a:lnSpc>
                <a:spcPct val="100000"/>
              </a:lnSpc>
              <a:spcBef>
                <a:spcPts val="0"/>
              </a:spcBef>
              <a:spcAft>
                <a:spcPts val="0"/>
              </a:spcAft>
              <a:buClr>
                <a:schemeClr val="dk1"/>
              </a:buClr>
              <a:buSzPts val="1800"/>
              <a:buNone/>
              <a:defRPr sz="1800" b="1"/>
            </a:lvl3pPr>
            <a:lvl4pPr marL="1828800" lvl="3" indent="-228600" algn="l">
              <a:lnSpc>
                <a:spcPct val="100000"/>
              </a:lnSpc>
              <a:spcBef>
                <a:spcPts val="0"/>
              </a:spcBef>
              <a:spcAft>
                <a:spcPts val="0"/>
              </a:spcAft>
              <a:buClr>
                <a:schemeClr val="dk1"/>
              </a:buClr>
              <a:buSzPts val="1600"/>
              <a:buNone/>
              <a:defRPr sz="1600" b="1"/>
            </a:lvl4pPr>
            <a:lvl5pPr marL="2286000" lvl="4" indent="-228600" algn="l">
              <a:lnSpc>
                <a:spcPct val="100000"/>
              </a:lnSpc>
              <a:spcBef>
                <a:spcPts val="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0"/>
              </a:spcBef>
              <a:spcAft>
                <a:spcPts val="0"/>
              </a:spcAft>
              <a:buClr>
                <a:schemeClr val="dk1"/>
              </a:buClr>
              <a:buSzPts val="1800"/>
              <a:buChar char="•"/>
              <a:defRPr/>
            </a:lvl2pPr>
            <a:lvl3pPr marL="1371600" lvl="2" indent="-342900" algn="l">
              <a:lnSpc>
                <a:spcPct val="100000"/>
              </a:lnSpc>
              <a:spcBef>
                <a:spcPts val="0"/>
              </a:spcBef>
              <a:spcAft>
                <a:spcPts val="0"/>
              </a:spcAft>
              <a:buClr>
                <a:schemeClr val="dk1"/>
              </a:buClr>
              <a:buSzPts val="1800"/>
              <a:buChar char="•"/>
              <a:defRPr/>
            </a:lvl3pPr>
            <a:lvl4pPr marL="1828800" lvl="3" indent="-342900" algn="l">
              <a:lnSpc>
                <a:spcPct val="100000"/>
              </a:lnSpc>
              <a:spcBef>
                <a:spcPts val="0"/>
              </a:spcBef>
              <a:spcAft>
                <a:spcPts val="0"/>
              </a:spcAft>
              <a:buClr>
                <a:schemeClr val="dk1"/>
              </a:buClr>
              <a:buSzPts val="1800"/>
              <a:buChar char="•"/>
              <a:defRPr/>
            </a:lvl4pPr>
            <a:lvl5pPr marL="2286000" lvl="4" indent="-342900" algn="l">
              <a:lnSpc>
                <a:spcPct val="100000"/>
              </a:lnSpc>
              <a:spcBef>
                <a:spcPts val="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Clr>
                <a:schemeClr val="dk1"/>
              </a:buClr>
              <a:buSzPts val="2400"/>
              <a:buNone/>
              <a:defRPr sz="2400" b="1"/>
            </a:lvl1pPr>
            <a:lvl2pPr marL="914400" lvl="1" indent="-228600" algn="l">
              <a:lnSpc>
                <a:spcPct val="100000"/>
              </a:lnSpc>
              <a:spcBef>
                <a:spcPts val="0"/>
              </a:spcBef>
              <a:spcAft>
                <a:spcPts val="0"/>
              </a:spcAft>
              <a:buClr>
                <a:schemeClr val="dk1"/>
              </a:buClr>
              <a:buSzPts val="2000"/>
              <a:buNone/>
              <a:defRPr sz="2000" b="1"/>
            </a:lvl2pPr>
            <a:lvl3pPr marL="1371600" lvl="2" indent="-228600" algn="l">
              <a:lnSpc>
                <a:spcPct val="100000"/>
              </a:lnSpc>
              <a:spcBef>
                <a:spcPts val="0"/>
              </a:spcBef>
              <a:spcAft>
                <a:spcPts val="0"/>
              </a:spcAft>
              <a:buClr>
                <a:schemeClr val="dk1"/>
              </a:buClr>
              <a:buSzPts val="1800"/>
              <a:buNone/>
              <a:defRPr sz="1800" b="1"/>
            </a:lvl3pPr>
            <a:lvl4pPr marL="1828800" lvl="3" indent="-228600" algn="l">
              <a:lnSpc>
                <a:spcPct val="100000"/>
              </a:lnSpc>
              <a:spcBef>
                <a:spcPts val="0"/>
              </a:spcBef>
              <a:spcAft>
                <a:spcPts val="0"/>
              </a:spcAft>
              <a:buClr>
                <a:schemeClr val="dk1"/>
              </a:buClr>
              <a:buSzPts val="1600"/>
              <a:buNone/>
              <a:defRPr sz="1600" b="1"/>
            </a:lvl4pPr>
            <a:lvl5pPr marL="2286000" lvl="4" indent="-228600" algn="l">
              <a:lnSpc>
                <a:spcPct val="100000"/>
              </a:lnSpc>
              <a:spcBef>
                <a:spcPts val="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0"/>
              </a:spcBef>
              <a:spcAft>
                <a:spcPts val="0"/>
              </a:spcAft>
              <a:buClr>
                <a:schemeClr val="dk1"/>
              </a:buClr>
              <a:buSzPts val="1800"/>
              <a:buChar char="•"/>
              <a:defRPr/>
            </a:lvl2pPr>
            <a:lvl3pPr marL="1371600" lvl="2" indent="-342900" algn="l">
              <a:lnSpc>
                <a:spcPct val="100000"/>
              </a:lnSpc>
              <a:spcBef>
                <a:spcPts val="0"/>
              </a:spcBef>
              <a:spcAft>
                <a:spcPts val="0"/>
              </a:spcAft>
              <a:buClr>
                <a:schemeClr val="dk1"/>
              </a:buClr>
              <a:buSzPts val="1800"/>
              <a:buChar char="•"/>
              <a:defRPr/>
            </a:lvl3pPr>
            <a:lvl4pPr marL="1828800" lvl="3" indent="-342900" algn="l">
              <a:lnSpc>
                <a:spcPct val="100000"/>
              </a:lnSpc>
              <a:spcBef>
                <a:spcPts val="0"/>
              </a:spcBef>
              <a:spcAft>
                <a:spcPts val="0"/>
              </a:spcAft>
              <a:buClr>
                <a:schemeClr val="dk1"/>
              </a:buClr>
              <a:buSzPts val="1800"/>
              <a:buChar char="•"/>
              <a:defRPr/>
            </a:lvl4pPr>
            <a:lvl5pPr marL="2286000" lvl="4" indent="-342900" algn="l">
              <a:lnSpc>
                <a:spcPct val="100000"/>
              </a:lnSpc>
              <a:spcBef>
                <a:spcPts val="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0"/>
              </a:spcBef>
              <a:spcAft>
                <a:spcPts val="0"/>
              </a:spcAft>
              <a:buClr>
                <a:schemeClr val="dk1"/>
              </a:buClr>
              <a:buSzPts val="3200"/>
              <a:buChar char="•"/>
              <a:defRPr sz="3200"/>
            </a:lvl1pPr>
            <a:lvl2pPr marL="914400" lvl="1" indent="-406400" algn="l">
              <a:lnSpc>
                <a:spcPct val="100000"/>
              </a:lnSpc>
              <a:spcBef>
                <a:spcPts val="0"/>
              </a:spcBef>
              <a:spcAft>
                <a:spcPts val="0"/>
              </a:spcAft>
              <a:buClr>
                <a:schemeClr val="dk1"/>
              </a:buClr>
              <a:buSzPts val="2800"/>
              <a:buChar char="•"/>
              <a:defRPr sz="2800"/>
            </a:lvl2pPr>
            <a:lvl3pPr marL="1371600" lvl="2" indent="-381000" algn="l">
              <a:lnSpc>
                <a:spcPct val="100000"/>
              </a:lnSpc>
              <a:spcBef>
                <a:spcPts val="0"/>
              </a:spcBef>
              <a:spcAft>
                <a:spcPts val="0"/>
              </a:spcAft>
              <a:buClr>
                <a:schemeClr val="dk1"/>
              </a:buClr>
              <a:buSzPts val="2400"/>
              <a:buChar char="•"/>
              <a:defRPr sz="2400"/>
            </a:lvl3pPr>
            <a:lvl4pPr marL="1828800" lvl="3" indent="-355600" algn="l">
              <a:lnSpc>
                <a:spcPct val="100000"/>
              </a:lnSpc>
              <a:spcBef>
                <a:spcPts val="0"/>
              </a:spcBef>
              <a:spcAft>
                <a:spcPts val="0"/>
              </a:spcAft>
              <a:buClr>
                <a:schemeClr val="dk1"/>
              </a:buClr>
              <a:buSzPts val="2000"/>
              <a:buChar char="•"/>
              <a:defRPr sz="2000"/>
            </a:lvl4pPr>
            <a:lvl5pPr marL="2286000" lvl="4" indent="-355600" algn="l">
              <a:lnSpc>
                <a:spcPct val="100000"/>
              </a:lnSpc>
              <a:spcBef>
                <a:spcPts val="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Clr>
                <a:schemeClr val="dk1"/>
              </a:buClr>
              <a:buSzPts val="1600"/>
              <a:buNone/>
              <a:defRPr sz="1600"/>
            </a:lvl1pPr>
            <a:lvl2pPr marL="914400" lvl="1" indent="-228600" algn="l">
              <a:lnSpc>
                <a:spcPct val="100000"/>
              </a:lnSpc>
              <a:spcBef>
                <a:spcPts val="0"/>
              </a:spcBef>
              <a:spcAft>
                <a:spcPts val="0"/>
              </a:spcAft>
              <a:buClr>
                <a:schemeClr val="dk1"/>
              </a:buClr>
              <a:buSzPts val="1400"/>
              <a:buNone/>
              <a:defRPr sz="1400"/>
            </a:lvl2pPr>
            <a:lvl3pPr marL="1371600" lvl="2" indent="-228600" algn="l">
              <a:lnSpc>
                <a:spcPct val="100000"/>
              </a:lnSpc>
              <a:spcBef>
                <a:spcPts val="0"/>
              </a:spcBef>
              <a:spcAft>
                <a:spcPts val="0"/>
              </a:spcAft>
              <a:buClr>
                <a:schemeClr val="dk1"/>
              </a:buClr>
              <a:buSzPts val="1200"/>
              <a:buNone/>
              <a:defRPr sz="1200"/>
            </a:lvl3pPr>
            <a:lvl4pPr marL="1828800" lvl="3" indent="-228600" algn="l">
              <a:lnSpc>
                <a:spcPct val="100000"/>
              </a:lnSpc>
              <a:spcBef>
                <a:spcPts val="0"/>
              </a:spcBef>
              <a:spcAft>
                <a:spcPts val="0"/>
              </a:spcAft>
              <a:buClr>
                <a:schemeClr val="dk1"/>
              </a:buClr>
              <a:buSzPts val="1000"/>
              <a:buNone/>
              <a:defRPr sz="1000"/>
            </a:lvl4pPr>
            <a:lvl5pPr marL="2286000" lvl="4" indent="-228600" algn="l">
              <a:lnSpc>
                <a:spcPct val="100000"/>
              </a:lnSpc>
              <a:spcBef>
                <a:spcPts val="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Clr>
                <a:schemeClr val="dk1"/>
              </a:buClr>
              <a:buSzPts val="1600"/>
              <a:buNone/>
              <a:defRPr sz="1600"/>
            </a:lvl1pPr>
            <a:lvl2pPr marL="914400" lvl="1" indent="-228600" algn="l">
              <a:lnSpc>
                <a:spcPct val="100000"/>
              </a:lnSpc>
              <a:spcBef>
                <a:spcPts val="0"/>
              </a:spcBef>
              <a:spcAft>
                <a:spcPts val="0"/>
              </a:spcAft>
              <a:buClr>
                <a:schemeClr val="dk1"/>
              </a:buClr>
              <a:buSzPts val="1400"/>
              <a:buNone/>
              <a:defRPr sz="1400"/>
            </a:lvl2pPr>
            <a:lvl3pPr marL="1371600" lvl="2" indent="-228600" algn="l">
              <a:lnSpc>
                <a:spcPct val="100000"/>
              </a:lnSpc>
              <a:spcBef>
                <a:spcPts val="0"/>
              </a:spcBef>
              <a:spcAft>
                <a:spcPts val="0"/>
              </a:spcAft>
              <a:buClr>
                <a:schemeClr val="dk1"/>
              </a:buClr>
              <a:buSzPts val="1200"/>
              <a:buNone/>
              <a:defRPr sz="1200"/>
            </a:lvl3pPr>
            <a:lvl4pPr marL="1828800" lvl="3" indent="-228600" algn="l">
              <a:lnSpc>
                <a:spcPct val="100000"/>
              </a:lnSpc>
              <a:spcBef>
                <a:spcPts val="0"/>
              </a:spcBef>
              <a:spcAft>
                <a:spcPts val="0"/>
              </a:spcAft>
              <a:buClr>
                <a:schemeClr val="dk1"/>
              </a:buClr>
              <a:buSzPts val="1000"/>
              <a:buNone/>
              <a:defRPr sz="1000"/>
            </a:lvl4pPr>
            <a:lvl5pPr marL="2286000" lvl="4" indent="-228600" algn="l">
              <a:lnSpc>
                <a:spcPct val="100000"/>
              </a:lnSpc>
              <a:spcBef>
                <a:spcPts val="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6E4DB"/>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100000"/>
              </a:lnSpc>
              <a:spcBef>
                <a:spcPts val="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100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100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hyperlink" Target="presentation_content/external_files/RMEAX1.png"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hyperlink" Target="presentation_content/external_files/ThreatSort1edited.png"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hyperlink" Target="presentation_content/external_files/ConsiderationsJobSheet.pdf"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hyperlink" Target="presentation_content/external_files/RMsettingsPic2annotated.png" TargetMode="External"/><Relationship Id="rId4" Type="http://schemas.openxmlformats.org/officeDocument/2006/relationships/hyperlink" Target="presentation_content/external_files/RMsettingsPic1annotated.png" TargetMode="Externa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1.xml"/><Relationship Id="rId6" Type="http://schemas.openxmlformats.org/officeDocument/2006/relationships/hyperlink" Target="presentation_content/external_files/AWIPS-2WHFSFocalPointRiverMonitor.pptx" TargetMode="External"/><Relationship Id="rId5" Type="http://schemas.openxmlformats.org/officeDocument/2006/relationships/hyperlink" Target="presentation_content/external_files/DBqueryjobsheet.pdf" TargetMode="External"/><Relationship Id="rId4" Type="http://schemas.openxmlformats.org/officeDocument/2006/relationships/hyperlink" Target="presentation_content/external_files/ConsiderationsJobSheet.pdf" TargetMode="Externa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hyperlink" Target="https://vlab.ncep.noaa.gov/group/awips-hydro-support/doc-links"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hyperlink" Target="presentation_content/external_files/EAXatLaunch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1"/>
          <p:cNvSpPr txBox="1">
            <a:spLocks noGrp="1"/>
          </p:cNvSpPr>
          <p:nvPr>
            <p:ph type="ctrTitle"/>
          </p:nvPr>
        </p:nvSpPr>
        <p:spPr>
          <a:xfrm>
            <a:off x="1524000" y="859972"/>
            <a:ext cx="9144000" cy="27432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5400"/>
              <a:buFont typeface="Arial"/>
              <a:buNone/>
            </a:pPr>
            <a:r>
              <a:rPr lang="en-US" sz="5400"/>
              <a:t>WHFS Applications</a:t>
            </a:r>
            <a:r>
              <a:rPr lang="en-US" sz="5400">
                <a:solidFill>
                  <a:srgbClr val="FF00FF"/>
                </a:solidFill>
              </a:rPr>
              <a:t/>
            </a:r>
            <a:br>
              <a:rPr lang="en-US" sz="5400">
                <a:solidFill>
                  <a:srgbClr val="FF00FF"/>
                </a:solidFill>
              </a:rPr>
            </a:br>
            <a:r>
              <a:rPr lang="en-US" sz="5400"/>
              <a:t>for Focal Points</a:t>
            </a:r>
            <a:r>
              <a:rPr lang="en-US" sz="5400">
                <a:solidFill>
                  <a:srgbClr val="FF00FF"/>
                </a:solidFill>
              </a:rPr>
              <a:t/>
            </a:r>
            <a:br>
              <a:rPr lang="en-US" sz="5400">
                <a:solidFill>
                  <a:srgbClr val="FF00FF"/>
                </a:solidFill>
              </a:rPr>
            </a:br>
            <a:r>
              <a:rPr lang="en-US" sz="5400"/>
              <a:t>River Monitor</a:t>
            </a:r>
            <a:endParaRPr sz="5400"/>
          </a:p>
        </p:txBody>
      </p:sp>
      <p:sp>
        <p:nvSpPr>
          <p:cNvPr id="78" name="Google Shape;78;p11"/>
          <p:cNvSpPr txBox="1">
            <a:spLocks noGrp="1"/>
          </p:cNvSpPr>
          <p:nvPr>
            <p:ph type="subTitle" idx="1"/>
          </p:nvPr>
        </p:nvSpPr>
        <p:spPr>
          <a:xfrm>
            <a:off x="1524000" y="4441370"/>
            <a:ext cx="9144000" cy="1665516"/>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2800"/>
              <a:buNone/>
            </a:pPr>
            <a:r>
              <a:rPr lang="en-US" sz="2800"/>
              <a:t>Office of the Chief Learning Officer</a:t>
            </a:r>
            <a:endParaRPr/>
          </a:p>
          <a:p>
            <a:pPr marL="0" lvl="0" indent="0" algn="ctr" rtl="0">
              <a:lnSpc>
                <a:spcPct val="100000"/>
              </a:lnSpc>
              <a:spcBef>
                <a:spcPts val="0"/>
              </a:spcBef>
              <a:spcAft>
                <a:spcPts val="0"/>
              </a:spcAft>
              <a:buClr>
                <a:schemeClr val="dk1"/>
              </a:buClr>
              <a:buSzPts val="2800"/>
              <a:buNone/>
            </a:pPr>
            <a:r>
              <a:rPr lang="en-US" sz="2800"/>
              <a:t>Decision Support &amp; Communications Services Division</a:t>
            </a:r>
            <a:endParaRPr/>
          </a:p>
          <a:p>
            <a:pPr marL="0" lvl="0" indent="0" algn="ctr" rtl="0">
              <a:lnSpc>
                <a:spcPct val="100000"/>
              </a:lnSpc>
              <a:spcBef>
                <a:spcPts val="0"/>
              </a:spcBef>
              <a:spcAft>
                <a:spcPts val="0"/>
              </a:spcAft>
              <a:buClr>
                <a:schemeClr val="dk1"/>
              </a:buClr>
              <a:buSzPts val="2800"/>
              <a:buNone/>
            </a:pPr>
            <a:r>
              <a:rPr lang="en-US" sz="2800"/>
              <a:t>December 2015</a:t>
            </a:r>
            <a:endParaRPr sz="2800"/>
          </a:p>
        </p:txBody>
      </p:sp>
      <p:sp>
        <p:nvSpPr>
          <p:cNvPr id="79" name="Google Shape;7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0"/>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Using River Monitor 1</a:t>
            </a:r>
            <a:endParaRPr/>
          </a:p>
        </p:txBody>
      </p:sp>
      <p:sp>
        <p:nvSpPr>
          <p:cNvPr id="150" name="Google Shape;150;p20"/>
          <p:cNvSpPr txBox="1">
            <a:spLocks noGrp="1"/>
          </p:cNvSpPr>
          <p:nvPr>
            <p:ph type="body" idx="1"/>
          </p:nvPr>
        </p:nvSpPr>
        <p:spPr>
          <a:xfrm>
            <a:off x="838200" y="1240971"/>
            <a:ext cx="10625253"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The office default settings and two database tables control the initial display.</a:t>
            </a:r>
            <a:endParaRPr dirty="0"/>
          </a:p>
          <a:p>
            <a:pPr marL="0" lvl="0" indent="0" algn="l" rtl="0">
              <a:lnSpc>
                <a:spcPct val="100000"/>
              </a:lnSpc>
              <a:spcBef>
                <a:spcPts val="0"/>
              </a:spcBef>
              <a:spcAft>
                <a:spcPts val="0"/>
              </a:spcAft>
              <a:buClr>
                <a:schemeClr val="dk1"/>
              </a:buClr>
              <a:buSzPts val="2800"/>
              <a:buNone/>
            </a:pPr>
            <a:endParaRPr sz="2800" dirty="0"/>
          </a:p>
          <a:p>
            <a:pPr marL="1028700" lvl="1" indent="-342900" algn="l" rtl="0">
              <a:lnSpc>
                <a:spcPct val="100000"/>
              </a:lnSpc>
              <a:spcBef>
                <a:spcPts val="0"/>
              </a:spcBef>
              <a:spcAft>
                <a:spcPts val="0"/>
              </a:spcAft>
              <a:buClr>
                <a:schemeClr val="dk1"/>
              </a:buClr>
              <a:buSzPts val="2400"/>
              <a:buChar char="•"/>
            </a:pPr>
            <a:r>
              <a:rPr lang="en-US" dirty="0"/>
              <a:t>Display data for an HSA , Group, or Location by toggling the check box ON</a:t>
            </a:r>
            <a:endParaRPr dirty="0"/>
          </a:p>
          <a:p>
            <a:pPr marL="1028700" lvl="1" indent="-342900" algn="l" rtl="0">
              <a:lnSpc>
                <a:spcPct val="100000"/>
              </a:lnSpc>
              <a:spcBef>
                <a:spcPts val="0"/>
              </a:spcBef>
              <a:spcAft>
                <a:spcPts val="0"/>
              </a:spcAft>
              <a:buClr>
                <a:schemeClr val="dk1"/>
              </a:buClr>
              <a:buSzPts val="2400"/>
              <a:buChar char="•"/>
            </a:pPr>
            <a:r>
              <a:rPr lang="en-US" dirty="0"/>
              <a:t>Your HSA will be first in the tree, with all other HSAs listed alphabetically</a:t>
            </a:r>
            <a:endParaRPr dirty="0"/>
          </a:p>
          <a:p>
            <a:pPr marL="1028700" lvl="1" indent="-342900" algn="l" rtl="0">
              <a:lnSpc>
                <a:spcPct val="100000"/>
              </a:lnSpc>
              <a:spcBef>
                <a:spcPts val="0"/>
              </a:spcBef>
              <a:spcAft>
                <a:spcPts val="0"/>
              </a:spcAft>
              <a:buClr>
                <a:schemeClr val="dk1"/>
              </a:buClr>
              <a:buSzPts val="2400"/>
              <a:buChar char="•"/>
            </a:pPr>
            <a:r>
              <a:rPr lang="en-US" dirty="0"/>
              <a:t>Points not assigned to a specific group are in the XXX DEFAULT GROUP under each HSA in the main window</a:t>
            </a:r>
            <a:endParaRPr dirty="0"/>
          </a:p>
          <a:p>
            <a:pPr marL="1028700" lvl="1" indent="-342900" algn="l" rtl="0">
              <a:lnSpc>
                <a:spcPct val="100000"/>
              </a:lnSpc>
              <a:spcBef>
                <a:spcPts val="0"/>
              </a:spcBef>
              <a:spcAft>
                <a:spcPts val="0"/>
              </a:spcAft>
              <a:buClr>
                <a:schemeClr val="dk1"/>
              </a:buClr>
              <a:buSzPts val="2400"/>
              <a:buChar char="•"/>
            </a:pPr>
            <a:r>
              <a:rPr lang="en-US" dirty="0"/>
              <a:t>This </a:t>
            </a:r>
            <a:r>
              <a:rPr lang="en-US" u="sng" dirty="0">
                <a:solidFill>
                  <a:schemeClr val="hlink"/>
                </a:solidFill>
                <a:hlinkClick r:id="rId4" action="ppaction://hlinkfile"/>
              </a:rPr>
              <a:t>example </a:t>
            </a:r>
            <a:r>
              <a:rPr lang="en-US" dirty="0"/>
              <a:t>shows the first 2 groups (Lower Missouri </a:t>
            </a:r>
            <a:r>
              <a:rPr lang="en-US" dirty="0" err="1"/>
              <a:t>Tribs</a:t>
            </a:r>
            <a:r>
              <a:rPr lang="en-US" dirty="0"/>
              <a:t> and EAX DEFAULT GROUP) expanded and data toggled ON)</a:t>
            </a:r>
            <a:endParaRPr dirty="0"/>
          </a:p>
        </p:txBody>
      </p:sp>
      <p:sp>
        <p:nvSpPr>
          <p:cNvPr id="151" name="Google Shape;15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1"/>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Using River Monitor 2</a:t>
            </a:r>
            <a:endParaRPr/>
          </a:p>
        </p:txBody>
      </p:sp>
      <p:sp>
        <p:nvSpPr>
          <p:cNvPr id="158" name="Google Shape;158;p21"/>
          <p:cNvSpPr txBox="1">
            <a:spLocks noGrp="1"/>
          </p:cNvSpPr>
          <p:nvPr>
            <p:ph type="body" idx="1"/>
          </p:nvPr>
        </p:nvSpPr>
        <p:spPr>
          <a:xfrm>
            <a:off x="587829" y="1240971"/>
            <a:ext cx="11179628"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Sort by any column by clicking the header at the top</a:t>
            </a:r>
            <a:endParaRPr dirty="0"/>
          </a:p>
          <a:p>
            <a:pPr marL="1028700" lvl="1" indent="-342900" algn="l" rtl="0">
              <a:lnSpc>
                <a:spcPct val="100000"/>
              </a:lnSpc>
              <a:spcBef>
                <a:spcPts val="0"/>
              </a:spcBef>
              <a:spcAft>
                <a:spcPts val="0"/>
              </a:spcAft>
              <a:buClr>
                <a:schemeClr val="dk1"/>
              </a:buClr>
              <a:buSzPts val="2400"/>
              <a:buChar char="•"/>
            </a:pPr>
            <a:r>
              <a:rPr lang="en-US" dirty="0"/>
              <a:t>Sorts define the order of data displaying for any HSA and/or river Group that is toggled ON to show in River Monitor</a:t>
            </a:r>
            <a:endParaRPr dirty="0"/>
          </a:p>
          <a:p>
            <a:pPr marL="1028700" lvl="1" indent="-342900" algn="l" rtl="0">
              <a:lnSpc>
                <a:spcPct val="100000"/>
              </a:lnSpc>
              <a:spcBef>
                <a:spcPts val="0"/>
              </a:spcBef>
              <a:spcAft>
                <a:spcPts val="0"/>
              </a:spcAft>
              <a:buClr>
                <a:schemeClr val="dk1"/>
              </a:buClr>
              <a:buSzPts val="2400"/>
              <a:buChar char="•"/>
            </a:pPr>
            <a:r>
              <a:rPr lang="en-US" dirty="0"/>
              <a:t>River Monitor stores up to 4 sorts in the </a:t>
            </a:r>
            <a:r>
              <a:rPr lang="en-US" dirty="0" err="1"/>
              <a:t>config</a:t>
            </a:r>
            <a:r>
              <a:rPr lang="en-US" dirty="0"/>
              <a:t> file</a:t>
            </a:r>
            <a:endParaRPr dirty="0"/>
          </a:p>
          <a:p>
            <a:pPr marL="1028700" lvl="1" indent="-342900" algn="l" rtl="0">
              <a:lnSpc>
                <a:spcPct val="100000"/>
              </a:lnSpc>
              <a:spcBef>
                <a:spcPts val="0"/>
              </a:spcBef>
              <a:spcAft>
                <a:spcPts val="0"/>
              </a:spcAft>
              <a:buClr>
                <a:schemeClr val="dk1"/>
              </a:buClr>
              <a:buSzPts val="2400"/>
              <a:buChar char="•"/>
            </a:pPr>
            <a:r>
              <a:rPr lang="en-US" dirty="0"/>
              <a:t>See an example </a:t>
            </a:r>
            <a:r>
              <a:rPr lang="en-US" u="sng" dirty="0">
                <a:solidFill>
                  <a:schemeClr val="hlink"/>
                </a:solidFill>
                <a:hlinkClick r:id="rId4" action="ppaction://hlinkfile"/>
              </a:rPr>
              <a:t>here</a:t>
            </a:r>
            <a:endParaRPr dirty="0"/>
          </a:p>
          <a:p>
            <a:pPr marL="1028700" lvl="1" indent="-342900" algn="l" rtl="0">
              <a:lnSpc>
                <a:spcPct val="100000"/>
              </a:lnSpc>
              <a:spcBef>
                <a:spcPts val="0"/>
              </a:spcBef>
              <a:spcAft>
                <a:spcPts val="0"/>
              </a:spcAft>
              <a:buClr>
                <a:schemeClr val="dk1"/>
              </a:buClr>
              <a:buSzPts val="2400"/>
              <a:buChar char="•"/>
            </a:pPr>
            <a:r>
              <a:rPr lang="en-US" dirty="0"/>
              <a:t>Clear all but the last column sort by selecting </a:t>
            </a:r>
            <a:r>
              <a:rPr lang="en-US" b="1" dirty="0"/>
              <a:t>Sort</a:t>
            </a:r>
            <a:r>
              <a:rPr lang="en-US" dirty="0"/>
              <a:t> &gt; </a:t>
            </a:r>
            <a:r>
              <a:rPr lang="en-US" b="1" dirty="0"/>
              <a:t>Clear Sort</a:t>
            </a:r>
            <a:endParaRPr dirty="0"/>
          </a:p>
          <a:p>
            <a:pPr marL="1028700" lvl="1" indent="-342900" algn="l" rtl="0">
              <a:lnSpc>
                <a:spcPct val="100000"/>
              </a:lnSpc>
              <a:spcBef>
                <a:spcPts val="0"/>
              </a:spcBef>
              <a:spcAft>
                <a:spcPts val="0"/>
              </a:spcAft>
              <a:buClr>
                <a:schemeClr val="dk1"/>
              </a:buClr>
              <a:buSzPts val="2400"/>
              <a:buChar char="•"/>
            </a:pPr>
            <a:r>
              <a:rPr lang="en-US" dirty="0"/>
              <a:t>Choose from 3 preset sorts under the Sort menu:</a:t>
            </a:r>
            <a:endParaRPr dirty="0"/>
          </a:p>
          <a:p>
            <a:pPr marL="1485900" lvl="2" indent="-342900" algn="l" rtl="0">
              <a:lnSpc>
                <a:spcPct val="100000"/>
              </a:lnSpc>
              <a:spcBef>
                <a:spcPts val="0"/>
              </a:spcBef>
              <a:spcAft>
                <a:spcPts val="0"/>
              </a:spcAft>
              <a:buClr>
                <a:schemeClr val="dk1"/>
              </a:buClr>
              <a:buSzPts val="2400"/>
              <a:buFont typeface="Courier New"/>
              <a:buChar char="o"/>
            </a:pPr>
            <a:r>
              <a:rPr lang="en-US" sz="2400" dirty="0"/>
              <a:t>Sort by HSA | Group | Location Columns</a:t>
            </a:r>
            <a:endParaRPr dirty="0"/>
          </a:p>
          <a:p>
            <a:pPr marL="1485900" lvl="2" indent="-342900" algn="l" rtl="0">
              <a:lnSpc>
                <a:spcPct val="100000"/>
              </a:lnSpc>
              <a:spcBef>
                <a:spcPts val="0"/>
              </a:spcBef>
              <a:spcAft>
                <a:spcPts val="0"/>
              </a:spcAft>
              <a:buClr>
                <a:schemeClr val="dk1"/>
              </a:buClr>
              <a:buSzPts val="2400"/>
              <a:buFont typeface="Courier New"/>
              <a:buChar char="o"/>
            </a:pPr>
            <a:r>
              <a:rPr lang="en-US" sz="2400" dirty="0"/>
              <a:t>River Threat</a:t>
            </a:r>
            <a:endParaRPr dirty="0"/>
          </a:p>
          <a:p>
            <a:pPr marL="1485900" lvl="2" indent="-342900" algn="l" rtl="0">
              <a:lnSpc>
                <a:spcPct val="100000"/>
              </a:lnSpc>
              <a:spcBef>
                <a:spcPts val="0"/>
              </a:spcBef>
              <a:spcAft>
                <a:spcPts val="0"/>
              </a:spcAft>
              <a:buClr>
                <a:schemeClr val="dk1"/>
              </a:buClr>
              <a:buSzPts val="2400"/>
              <a:buFont typeface="Courier New"/>
              <a:buChar char="o"/>
            </a:pPr>
            <a:r>
              <a:rPr lang="en-US" sz="2400" dirty="0" err="1"/>
              <a:t>Precip</a:t>
            </a:r>
            <a:r>
              <a:rPr lang="en-US" sz="2400" dirty="0"/>
              <a:t> Threat</a:t>
            </a:r>
            <a:endParaRPr dirty="0"/>
          </a:p>
          <a:p>
            <a:pPr marL="0" lvl="0" indent="0" algn="l" rtl="0">
              <a:lnSpc>
                <a:spcPct val="100000"/>
              </a:lnSpc>
              <a:spcBef>
                <a:spcPts val="0"/>
              </a:spcBef>
              <a:spcAft>
                <a:spcPts val="0"/>
              </a:spcAft>
              <a:buClr>
                <a:schemeClr val="dk1"/>
              </a:buClr>
              <a:buSzPts val="2400"/>
              <a:buNone/>
            </a:pPr>
            <a:endParaRPr sz="2400" dirty="0"/>
          </a:p>
        </p:txBody>
      </p:sp>
      <p:sp>
        <p:nvSpPr>
          <p:cNvPr id="159" name="Google Shape;15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2"/>
          <p:cNvSpPr txBox="1">
            <a:spLocks noGrp="1"/>
          </p:cNvSpPr>
          <p:nvPr>
            <p:ph type="title"/>
          </p:nvPr>
        </p:nvSpPr>
        <p:spPr>
          <a:xfrm>
            <a:off x="838200" y="312554"/>
            <a:ext cx="10515600" cy="746811"/>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Configuring River Monitor</a:t>
            </a:r>
            <a:endParaRPr/>
          </a:p>
        </p:txBody>
      </p:sp>
      <p:sp>
        <p:nvSpPr>
          <p:cNvPr id="166" name="Google Shape;166;p22"/>
          <p:cNvSpPr txBox="1">
            <a:spLocks noGrp="1"/>
          </p:cNvSpPr>
          <p:nvPr>
            <p:ph type="body" idx="1"/>
          </p:nvPr>
        </p:nvSpPr>
        <p:spPr>
          <a:xfrm>
            <a:off x="838199" y="1159727"/>
            <a:ext cx="10515601" cy="513221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Use the File, Display, and Config menus</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Refer to the Operations Guide for specific details</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All </a:t>
            </a:r>
            <a:r>
              <a:rPr lang="en-US" b="1"/>
              <a:t>active locations</a:t>
            </a:r>
            <a:r>
              <a:rPr lang="en-US"/>
              <a:t> in the </a:t>
            </a:r>
            <a:r>
              <a:rPr lang="en-US" b="1"/>
              <a:t>Riverstat</a:t>
            </a:r>
            <a:r>
              <a:rPr lang="en-US"/>
              <a:t> table are included in River Monitor</a:t>
            </a:r>
            <a:endParaRPr/>
          </a:p>
          <a:p>
            <a:pPr marL="1143000" lvl="1" indent="-457200" algn="l" rtl="0">
              <a:lnSpc>
                <a:spcPct val="100000"/>
              </a:lnSpc>
              <a:spcBef>
                <a:spcPts val="0"/>
              </a:spcBef>
              <a:spcAft>
                <a:spcPts val="0"/>
              </a:spcAft>
              <a:buClr>
                <a:schemeClr val="dk1"/>
              </a:buClr>
              <a:buSzPts val="2400"/>
              <a:buChar char="•"/>
            </a:pPr>
            <a:r>
              <a:rPr lang="en-US"/>
              <a:t>Sites toggled </a:t>
            </a:r>
            <a:r>
              <a:rPr lang="en-US" b="1"/>
              <a:t>Inactive</a:t>
            </a:r>
            <a:r>
              <a:rPr lang="en-US"/>
              <a:t> in HydroBase &gt; Location &gt; Modify Locations will NOT show </a:t>
            </a:r>
            <a:endParaRPr/>
          </a:p>
          <a:p>
            <a:pPr marL="1143000" lvl="1" indent="-457200" algn="l" rtl="0">
              <a:lnSpc>
                <a:spcPct val="100000"/>
              </a:lnSpc>
              <a:spcBef>
                <a:spcPts val="0"/>
              </a:spcBef>
              <a:spcAft>
                <a:spcPts val="0"/>
              </a:spcAft>
              <a:buClr>
                <a:schemeClr val="dk1"/>
              </a:buClr>
              <a:buSzPts val="2400"/>
              <a:buChar char="•"/>
            </a:pPr>
            <a:r>
              <a:rPr lang="en-US"/>
              <a:t>Use this fact to remove any “stray” stations outside your HSA from showing up in the display by setting them to Inactive </a:t>
            </a:r>
            <a:endParaRPr/>
          </a:p>
        </p:txBody>
      </p:sp>
      <p:sp>
        <p:nvSpPr>
          <p:cNvPr id="167" name="Google Shape;16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3"/>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Apps_defaults Tokens</a:t>
            </a:r>
            <a:endParaRPr/>
          </a:p>
        </p:txBody>
      </p:sp>
      <p:sp>
        <p:nvSpPr>
          <p:cNvPr id="174" name="Google Shape;174;p23"/>
          <p:cNvSpPr txBox="1">
            <a:spLocks noGrp="1"/>
          </p:cNvSpPr>
          <p:nvPr>
            <p:ph type="body" idx="1"/>
          </p:nvPr>
        </p:nvSpPr>
        <p:spPr>
          <a:xfrm>
            <a:off x="838200" y="1028700"/>
            <a:ext cx="10515600" cy="5148263"/>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endParaRPr sz="2400"/>
          </a:p>
          <a:p>
            <a:pPr marL="0" lvl="0" indent="0" algn="l" rtl="0">
              <a:lnSpc>
                <a:spcPct val="100000"/>
              </a:lnSpc>
              <a:spcBef>
                <a:spcPts val="0"/>
              </a:spcBef>
              <a:spcAft>
                <a:spcPts val="0"/>
              </a:spcAft>
              <a:buClr>
                <a:schemeClr val="dk1"/>
              </a:buClr>
              <a:buSzPts val="2400"/>
              <a:buNone/>
            </a:pPr>
            <a:endParaRPr sz="2400"/>
          </a:p>
        </p:txBody>
      </p:sp>
      <p:sp>
        <p:nvSpPr>
          <p:cNvPr id="175" name="Google Shape;175;p23"/>
          <p:cNvSpPr txBox="1"/>
          <p:nvPr/>
        </p:nvSpPr>
        <p:spPr>
          <a:xfrm>
            <a:off x="838200" y="1393371"/>
            <a:ext cx="10515600" cy="4935992"/>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There are 2 tokens in the BASE Apps_defaults file affecting River Monitor.</a:t>
            </a:r>
            <a:endParaRPr/>
          </a:p>
          <a:p>
            <a:pPr marL="1028700" marR="0" lvl="1" indent="-342900" algn="l" rtl="0">
              <a:lnSpc>
                <a:spcPct val="90000"/>
              </a:lnSpc>
              <a:spcBef>
                <a:spcPts val="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rivermon_config_dir  =  $(whfs_config_dir)/rivermon</a:t>
            </a:r>
            <a:endParaRPr sz="2400" b="0" i="0" u="none" strike="noStrike" cap="none">
              <a:solidFill>
                <a:schemeClr val="dk1"/>
              </a:solidFill>
              <a:latin typeface="Arial"/>
              <a:ea typeface="Arial"/>
              <a:cs typeface="Arial"/>
              <a:sym typeface="Arial"/>
            </a:endParaRPr>
          </a:p>
          <a:p>
            <a:pPr marL="1028700" marR="0" lvl="1" indent="-342900" algn="l" rtl="0">
              <a:lnSpc>
                <a:spcPct val="90000"/>
              </a:lnSpc>
              <a:spcBef>
                <a:spcPts val="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rivermon_log_dir  =  $(whfs_log_dir)/rivermon</a:t>
            </a:r>
            <a:endParaRPr sz="2400" b="0" i="0" u="none" strike="noStrike" cap="none">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The active location of these tokens depend on the values for the tokens </a:t>
            </a:r>
            <a:endParaRPr/>
          </a:p>
          <a:p>
            <a:pPr marL="1028700" marR="0" lvl="1" indent="-342900" algn="l" rtl="0">
              <a:lnSpc>
                <a:spcPct val="90000"/>
              </a:lnSpc>
              <a:spcBef>
                <a:spcPts val="0"/>
              </a:spcBef>
              <a:spcAft>
                <a:spcPts val="0"/>
              </a:spcAft>
              <a:buClr>
                <a:schemeClr val="dk1"/>
              </a:buClr>
              <a:buSzPts val="2400"/>
              <a:buFont typeface="Arial"/>
              <a:buChar char="•"/>
            </a:pPr>
            <a:r>
              <a:rPr lang="en-US" sz="2400" b="1" i="0" u="none" strike="noStrike" cap="none">
                <a:solidFill>
                  <a:schemeClr val="dk1"/>
                </a:solidFill>
                <a:latin typeface="Arial"/>
                <a:ea typeface="Arial"/>
                <a:cs typeface="Arial"/>
                <a:sym typeface="Arial"/>
              </a:rPr>
              <a:t>whfs_config_dir  </a:t>
            </a:r>
            <a:r>
              <a:rPr lang="en-US" sz="2400" b="0" i="0" u="none" strike="noStrike" cap="none">
                <a:solidFill>
                  <a:schemeClr val="dk1"/>
                </a:solidFill>
                <a:latin typeface="Arial"/>
                <a:ea typeface="Arial"/>
                <a:cs typeface="Arial"/>
                <a:sym typeface="Arial"/>
              </a:rPr>
              <a:t>and</a:t>
            </a:r>
            <a:r>
              <a:rPr lang="en-US" sz="2400" b="1" i="0" u="none" strike="noStrike" cap="none">
                <a:solidFill>
                  <a:schemeClr val="dk1"/>
                </a:solidFill>
                <a:latin typeface="Arial"/>
                <a:ea typeface="Arial"/>
                <a:cs typeface="Arial"/>
                <a:sym typeface="Arial"/>
              </a:rPr>
              <a:t> whfs_log_dir </a:t>
            </a:r>
            <a:endParaRPr/>
          </a:p>
          <a:p>
            <a:pPr marL="0" marR="0" lvl="0" indent="0" algn="l" rtl="0">
              <a:lnSpc>
                <a:spcPct val="90000"/>
              </a:lnSpc>
              <a:spcBef>
                <a:spcPts val="0"/>
              </a:spcBef>
              <a:spcAft>
                <a:spcPts val="0"/>
              </a:spcAft>
              <a:buClr>
                <a:schemeClr val="dk1"/>
              </a:buClr>
              <a:buSzPts val="2400"/>
              <a:buFont typeface="Arial"/>
              <a:buNone/>
            </a:pPr>
            <a:endParaRPr sz="2400" b="1" i="0" u="none" strike="noStrike" cap="none">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Use Hydro perspective </a:t>
            </a:r>
            <a:r>
              <a:rPr lang="en-US" sz="2400" b="1" i="0" u="none" strike="noStrike" cap="none">
                <a:solidFill>
                  <a:schemeClr val="dk1"/>
                </a:solidFill>
                <a:latin typeface="Arial"/>
                <a:ea typeface="Arial"/>
                <a:cs typeface="Arial"/>
                <a:sym typeface="Arial"/>
              </a:rPr>
              <a:t>Help &gt; Get Apps Defaults </a:t>
            </a:r>
            <a:r>
              <a:rPr lang="en-US" sz="2400" b="0" i="0" u="none" strike="noStrike" cap="none">
                <a:solidFill>
                  <a:schemeClr val="dk1"/>
                </a:solidFill>
                <a:latin typeface="Arial"/>
                <a:ea typeface="Arial"/>
                <a:cs typeface="Arial"/>
                <a:sym typeface="Arial"/>
              </a:rPr>
              <a:t>to check your values.</a:t>
            </a:r>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They will either be in the /awips2 or the /awips paths …</a:t>
            </a:r>
            <a:endParaRPr/>
          </a:p>
          <a:p>
            <a:pPr marL="0" marR="0" lvl="0" indent="0" algn="l" rtl="0">
              <a:lnSpc>
                <a:spcPct val="9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2400"/>
              <a:buFont typeface="Arial"/>
              <a:buNone/>
            </a:pPr>
            <a:r>
              <a:rPr lang="en-US" sz="2400" b="1" i="0" u="none" strike="noStrike" cap="none">
                <a:solidFill>
                  <a:schemeClr val="dk1"/>
                </a:solidFill>
                <a:latin typeface="Arial"/>
                <a:ea typeface="Arial"/>
                <a:cs typeface="Arial"/>
                <a:sym typeface="Arial"/>
              </a:rPr>
              <a:t>/awips2/edex/data/share/hydroapps/whfs/local/data/app  &amp;  …/data/log</a:t>
            </a:r>
            <a:endParaRPr/>
          </a:p>
          <a:p>
            <a:pPr marL="0" marR="0" lvl="0" indent="0" algn="l" rtl="0">
              <a:lnSpc>
                <a:spcPct val="90000"/>
              </a:lnSpc>
              <a:spcBef>
                <a:spcPts val="0"/>
              </a:spcBef>
              <a:spcAft>
                <a:spcPts val="0"/>
              </a:spcAft>
              <a:buClr>
                <a:schemeClr val="dk1"/>
              </a:buClr>
              <a:buSzPts val="2400"/>
              <a:buFont typeface="Arial"/>
              <a:buNone/>
            </a:pPr>
            <a:r>
              <a:rPr lang="en-US" sz="2400" b="1" i="0" u="none" strike="noStrike" cap="none">
                <a:solidFill>
                  <a:schemeClr val="dk1"/>
                </a:solidFill>
                <a:latin typeface="Arial"/>
                <a:ea typeface="Arial"/>
                <a:cs typeface="Arial"/>
                <a:sym typeface="Arial"/>
              </a:rPr>
              <a:t>/awips/hydroapps/whfs/local/data/app  &amp;  …/data/log</a:t>
            </a:r>
            <a:endParaRPr/>
          </a:p>
          <a:p>
            <a:pPr marL="0" marR="0" lvl="0" indent="0" algn="l" rtl="0">
              <a:lnSpc>
                <a:spcPct val="90000"/>
              </a:lnSpc>
              <a:spcBef>
                <a:spcPts val="0"/>
              </a:spcBef>
              <a:spcAft>
                <a:spcPts val="0"/>
              </a:spcAft>
              <a:buClr>
                <a:schemeClr val="dk1"/>
              </a:buClr>
              <a:buSzPts val="2400"/>
              <a:buFont typeface="Arial"/>
              <a:buNone/>
            </a:pPr>
            <a:endParaRPr sz="2400" b="1" i="0" u="none" strike="noStrike" cap="none">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For this course, we will assume you use the </a:t>
            </a:r>
            <a:r>
              <a:rPr lang="en-US" sz="2400" b="1" i="0" u="none" strike="noStrike" cap="none">
                <a:solidFill>
                  <a:schemeClr val="dk1"/>
                </a:solidFill>
                <a:latin typeface="Arial"/>
                <a:ea typeface="Arial"/>
                <a:cs typeface="Arial"/>
                <a:sym typeface="Arial"/>
              </a:rPr>
              <a:t>/awips2… </a:t>
            </a:r>
            <a:r>
              <a:rPr lang="en-US" sz="2400" b="0" i="0" u="none" strike="noStrike" cap="none">
                <a:solidFill>
                  <a:schemeClr val="dk1"/>
                </a:solidFill>
                <a:latin typeface="Arial"/>
                <a:ea typeface="Arial"/>
                <a:cs typeface="Arial"/>
                <a:sym typeface="Arial"/>
              </a:rPr>
              <a:t>path.</a:t>
            </a:r>
            <a:endParaRPr sz="2400" b="0" i="0" u="none" strike="noStrike" cap="none">
              <a:solidFill>
                <a:schemeClr val="dk1"/>
              </a:solidFill>
              <a:latin typeface="Arial"/>
              <a:ea typeface="Arial"/>
              <a:cs typeface="Arial"/>
              <a:sym typeface="Arial"/>
            </a:endParaRPr>
          </a:p>
        </p:txBody>
      </p:sp>
      <p:sp>
        <p:nvSpPr>
          <p:cNvPr id="176" name="Google Shape;176;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4"/>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RiverMonitorSettings.txt</a:t>
            </a:r>
            <a:endParaRPr/>
          </a:p>
        </p:txBody>
      </p:sp>
      <p:sp>
        <p:nvSpPr>
          <p:cNvPr id="183" name="Google Shape;183;p24"/>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endParaRPr sz="2400"/>
          </a:p>
          <a:p>
            <a:pPr marL="0" lvl="0" indent="0" algn="l" rtl="0">
              <a:lnSpc>
                <a:spcPct val="100000"/>
              </a:lnSpc>
              <a:spcBef>
                <a:spcPts val="0"/>
              </a:spcBef>
              <a:spcAft>
                <a:spcPts val="0"/>
              </a:spcAft>
              <a:buClr>
                <a:schemeClr val="dk1"/>
              </a:buClr>
              <a:buSzPts val="2400"/>
              <a:buNone/>
            </a:pPr>
            <a:endParaRPr sz="2400"/>
          </a:p>
        </p:txBody>
      </p:sp>
      <p:sp>
        <p:nvSpPr>
          <p:cNvPr id="184" name="Google Shape;184;p24"/>
          <p:cNvSpPr txBox="1"/>
          <p:nvPr/>
        </p:nvSpPr>
        <p:spPr>
          <a:xfrm>
            <a:off x="838200" y="1393371"/>
            <a:ext cx="10515600" cy="493599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The </a:t>
            </a:r>
            <a:r>
              <a:rPr lang="en-US" sz="2400" b="1" i="0" u="none" strike="noStrike" cap="none">
                <a:solidFill>
                  <a:schemeClr val="dk1"/>
                </a:solidFill>
                <a:latin typeface="Arial"/>
                <a:ea typeface="Arial"/>
                <a:cs typeface="Arial"/>
                <a:sym typeface="Arial"/>
              </a:rPr>
              <a:t>RiverMonitorSettings.txt</a:t>
            </a:r>
            <a:r>
              <a:rPr lang="en-US" sz="2400" b="0" i="0" u="none" strike="noStrike" cap="none">
                <a:solidFill>
                  <a:schemeClr val="dk1"/>
                </a:solidFill>
                <a:latin typeface="Arial"/>
                <a:ea typeface="Arial"/>
                <a:cs typeface="Arial"/>
                <a:sym typeface="Arial"/>
              </a:rPr>
              <a:t> file holds information about the display you see at startup.  This is the </a:t>
            </a:r>
            <a:r>
              <a:rPr lang="en-US" sz="2400" b="1" i="0" u="none" strike="noStrike" cap="none">
                <a:solidFill>
                  <a:schemeClr val="dk1"/>
                </a:solidFill>
                <a:latin typeface="Arial"/>
                <a:ea typeface="Arial"/>
                <a:cs typeface="Arial"/>
                <a:sym typeface="Arial"/>
              </a:rPr>
              <a:t>Office</a:t>
            </a:r>
            <a:r>
              <a:rPr lang="en-US" sz="2400" b="0" i="0" u="none" strike="noStrike" cap="none">
                <a:solidFill>
                  <a:schemeClr val="dk1"/>
                </a:solidFill>
                <a:latin typeface="Arial"/>
                <a:ea typeface="Arial"/>
                <a:cs typeface="Arial"/>
                <a:sym typeface="Arial"/>
              </a:rPr>
              <a:t> file.  As we discussed, it is located in …</a:t>
            </a:r>
            <a:endParaRPr/>
          </a:p>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   </a:t>
            </a:r>
            <a:r>
              <a:rPr lang="en-US" sz="2400" b="1" i="0" u="none" strike="noStrike" cap="none">
                <a:solidFill>
                  <a:schemeClr val="dk1"/>
                </a:solidFill>
                <a:latin typeface="Arial"/>
                <a:ea typeface="Arial"/>
                <a:cs typeface="Arial"/>
                <a:sym typeface="Arial"/>
              </a:rPr>
              <a:t>/awips2/edex/data/share//hydroapps/whfs/local/data/app/rivermon</a:t>
            </a: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 </a:t>
            </a:r>
            <a:endParaRPr/>
          </a:p>
          <a:p>
            <a:pPr marL="1028700" marR="0" lvl="1" indent="-342900" algn="l" rtl="0">
              <a:lnSpc>
                <a:spcPct val="100000"/>
              </a:lnSpc>
              <a:spcBef>
                <a:spcPts val="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It holds data related to the Location Filter / Selection Tree as well as saved sorts and valid time periods to display and more.  </a:t>
            </a:r>
            <a:endParaRPr sz="2400" b="0" i="0" u="none" strike="noStrike" cap="none">
              <a:solidFill>
                <a:schemeClr val="dk1"/>
              </a:solidFill>
              <a:latin typeface="Arial"/>
              <a:ea typeface="Arial"/>
              <a:cs typeface="Arial"/>
              <a:sym typeface="Arial"/>
            </a:endParaRPr>
          </a:p>
          <a:p>
            <a:pPr marL="1028700" marR="0" lvl="1"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1028700" marR="0" lvl="1" indent="-342900" algn="l" rtl="0">
              <a:lnSpc>
                <a:spcPct val="100000"/>
              </a:lnSpc>
              <a:spcBef>
                <a:spcPts val="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Do NOT edit this file manually.</a:t>
            </a:r>
            <a:endParaRPr/>
          </a:p>
          <a:p>
            <a:pPr marL="685800" marR="0" lvl="1"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1028700" marR="0" lvl="1" indent="-342900" algn="l" rtl="0">
              <a:lnSpc>
                <a:spcPct val="100000"/>
              </a:lnSpc>
              <a:spcBef>
                <a:spcPts val="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Use </a:t>
            </a:r>
            <a:r>
              <a:rPr lang="en-US" sz="2400" b="1" i="0" u="none" strike="noStrike" cap="none">
                <a:solidFill>
                  <a:schemeClr val="dk1"/>
                </a:solidFill>
                <a:latin typeface="Arial"/>
                <a:ea typeface="Arial"/>
                <a:cs typeface="Arial"/>
                <a:sym typeface="Arial"/>
              </a:rPr>
              <a:t>menu</a:t>
            </a:r>
            <a:r>
              <a:rPr lang="en-US" sz="2400" b="0" i="0" u="none" strike="noStrike" cap="none">
                <a:solidFill>
                  <a:schemeClr val="dk1"/>
                </a:solidFill>
                <a:latin typeface="Arial"/>
                <a:ea typeface="Arial"/>
                <a:cs typeface="Arial"/>
                <a:sym typeface="Arial"/>
              </a:rPr>
              <a:t> options as described in later slides to save any changes.</a:t>
            </a:r>
            <a:endParaRPr sz="2400" b="0" i="0" u="none" strike="noStrike" cap="none">
              <a:solidFill>
                <a:schemeClr val="dk1"/>
              </a:solidFill>
              <a:latin typeface="Arial"/>
              <a:ea typeface="Arial"/>
              <a:cs typeface="Arial"/>
              <a:sym typeface="Arial"/>
            </a:endParaRPr>
          </a:p>
        </p:txBody>
      </p:sp>
      <p:sp>
        <p:nvSpPr>
          <p:cNvPr id="185" name="Google Shape;185;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5"/>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Backup Your Settings File</a:t>
            </a:r>
            <a:endParaRPr/>
          </a:p>
        </p:txBody>
      </p:sp>
      <p:sp>
        <p:nvSpPr>
          <p:cNvPr id="192" name="Google Shape;192;p25"/>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Backup the </a:t>
            </a:r>
            <a:r>
              <a:rPr lang="en-US" b="1"/>
              <a:t>RiverMonitorSettings.txt</a:t>
            </a:r>
            <a:r>
              <a:rPr lang="en-US"/>
              <a:t> file to save your current office settings before making any changes, or in case the staff overrides it.</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Copy the file to your home directory or elsewhere in a location that will not be overwritten by an update.  </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Work with your ITO.  Document where you keep backup files in case someone else needs to access them.</a:t>
            </a:r>
            <a:endParaRPr/>
          </a:p>
          <a:p>
            <a:pPr marL="0" lvl="0" indent="0" algn="l" rtl="0">
              <a:lnSpc>
                <a:spcPct val="100000"/>
              </a:lnSpc>
              <a:spcBef>
                <a:spcPts val="0"/>
              </a:spcBef>
              <a:spcAft>
                <a:spcPts val="0"/>
              </a:spcAft>
              <a:buClr>
                <a:schemeClr val="dk1"/>
              </a:buClr>
              <a:buSzPts val="2400"/>
              <a:buNone/>
            </a:pPr>
            <a:endParaRPr sz="2400"/>
          </a:p>
        </p:txBody>
      </p:sp>
      <p:sp>
        <p:nvSpPr>
          <p:cNvPr id="193" name="Google Shape;19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6"/>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Best Practices</a:t>
            </a:r>
            <a:endParaRPr/>
          </a:p>
        </p:txBody>
      </p:sp>
      <p:sp>
        <p:nvSpPr>
          <p:cNvPr id="200" name="Google Shape;200;p26"/>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Your River Monitor application may be working perfectly fine.  The following slides are just some guidelines in the event you do try to change the configuration.</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However, we do encourage you to try to get the most of this application. </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Perhaps using the </a:t>
            </a:r>
            <a:r>
              <a:rPr lang="en-US" b="1"/>
              <a:t>Save Custom Settings</a:t>
            </a:r>
            <a:r>
              <a:rPr lang="en-US"/>
              <a:t> and </a:t>
            </a:r>
            <a:r>
              <a:rPr lang="en-US" b="1"/>
              <a:t>Load Custom Settings</a:t>
            </a:r>
            <a:r>
              <a:rPr lang="en-US"/>
              <a:t> features are all you need to do. </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We will cover this first, as well as </a:t>
            </a:r>
            <a:r>
              <a:rPr lang="en-US" b="1"/>
              <a:t>Load Office Settings</a:t>
            </a:r>
            <a:r>
              <a:rPr lang="en-US"/>
              <a:t> so you or your staff can get back to the “normal startup display” for your office.</a:t>
            </a:r>
            <a:endParaRPr/>
          </a:p>
          <a:p>
            <a:pPr marL="0" lvl="0" indent="0" algn="l" rtl="0">
              <a:lnSpc>
                <a:spcPct val="100000"/>
              </a:lnSpc>
              <a:spcBef>
                <a:spcPts val="0"/>
              </a:spcBef>
              <a:spcAft>
                <a:spcPts val="0"/>
              </a:spcAft>
              <a:buClr>
                <a:schemeClr val="dk1"/>
              </a:buClr>
              <a:buSzPts val="2400"/>
              <a:buNone/>
            </a:pPr>
            <a:endParaRPr sz="2400"/>
          </a:p>
        </p:txBody>
      </p:sp>
      <p:sp>
        <p:nvSpPr>
          <p:cNvPr id="201" name="Google Shape;201;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7"/>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1</a:t>
            </a:r>
            <a:endParaRPr/>
          </a:p>
        </p:txBody>
      </p:sp>
      <p:sp>
        <p:nvSpPr>
          <p:cNvPr id="208" name="Google Shape;208;p27"/>
          <p:cNvSpPr txBox="1">
            <a:spLocks noGrp="1"/>
          </p:cNvSpPr>
          <p:nvPr>
            <p:ph type="body" idx="1"/>
          </p:nvPr>
        </p:nvSpPr>
        <p:spPr>
          <a:xfrm>
            <a:off x="838200" y="2875547"/>
            <a:ext cx="10515600" cy="330141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If you make changes under the </a:t>
            </a:r>
            <a:r>
              <a:rPr lang="en-US" b="1"/>
              <a:t>Display</a:t>
            </a:r>
            <a:r>
              <a:rPr lang="en-US"/>
              <a:t>, </a:t>
            </a:r>
            <a:r>
              <a:rPr lang="en-US" b="1"/>
              <a:t>Config</a:t>
            </a:r>
            <a:r>
              <a:rPr lang="en-US"/>
              <a:t>, or </a:t>
            </a:r>
            <a:r>
              <a:rPr lang="en-US" b="1"/>
              <a:t>Sort</a:t>
            </a:r>
            <a:r>
              <a:rPr lang="en-US"/>
              <a:t> menu options, you may wish to use some of the </a:t>
            </a:r>
            <a:r>
              <a:rPr lang="en-US" b="1"/>
              <a:t>File</a:t>
            </a:r>
            <a:r>
              <a:rPr lang="en-US"/>
              <a:t> menu options to save those changes.</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You can also re-load the original settings file to return to the initial display configuration.</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This will make more sense after we cover the </a:t>
            </a:r>
            <a:r>
              <a:rPr lang="en-US" b="1"/>
              <a:t>Display</a:t>
            </a:r>
            <a:r>
              <a:rPr lang="en-US"/>
              <a:t> menu options, so keep reading.</a:t>
            </a:r>
            <a:endParaRPr/>
          </a:p>
        </p:txBody>
      </p:sp>
      <p:sp>
        <p:nvSpPr>
          <p:cNvPr id="209" name="Google Shape;20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pic>
        <p:nvPicPr>
          <p:cNvPr id="210" name="Google Shape;210;p27"/>
          <p:cNvPicPr preferRelativeResize="0"/>
          <p:nvPr/>
        </p:nvPicPr>
        <p:blipFill rotWithShape="1">
          <a:blip r:embed="rId4">
            <a:alphaModFix/>
          </a:blip>
          <a:srcRect/>
          <a:stretch/>
        </p:blipFill>
        <p:spPr>
          <a:xfrm>
            <a:off x="4853322" y="415228"/>
            <a:ext cx="2485356" cy="2280932"/>
          </a:xfrm>
          <a:prstGeom prst="rect">
            <a:avLst/>
          </a:prstGeom>
          <a:noFill/>
          <a:ln>
            <a:noFill/>
          </a:ln>
        </p:spPr>
      </p:pic>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8"/>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2</a:t>
            </a:r>
            <a:endParaRPr/>
          </a:p>
        </p:txBody>
      </p:sp>
      <p:sp>
        <p:nvSpPr>
          <p:cNvPr id="217" name="Google Shape;217;p28"/>
          <p:cNvSpPr txBox="1">
            <a:spLocks noGrp="1"/>
          </p:cNvSpPr>
          <p:nvPr>
            <p:ph type="body" idx="1"/>
          </p:nvPr>
        </p:nvSpPr>
        <p:spPr>
          <a:xfrm>
            <a:off x="579863" y="1240971"/>
            <a:ext cx="10961649"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Refresh</a:t>
            </a:r>
            <a:r>
              <a:rPr lang="en-US"/>
              <a:t> - manually refresh data</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b="1"/>
              <a:t>Save Custom Settings</a:t>
            </a:r>
            <a:endParaRPr/>
          </a:p>
          <a:p>
            <a:pPr marL="1143000" lvl="1" indent="-457200" algn="l" rtl="0">
              <a:lnSpc>
                <a:spcPct val="100000"/>
              </a:lnSpc>
              <a:spcBef>
                <a:spcPts val="0"/>
              </a:spcBef>
              <a:spcAft>
                <a:spcPts val="0"/>
              </a:spcAft>
              <a:buClr>
                <a:schemeClr val="dk1"/>
              </a:buClr>
              <a:buSzPts val="2400"/>
              <a:buChar char="•"/>
            </a:pPr>
            <a:r>
              <a:rPr lang="en-US"/>
              <a:t>Opens GUI to save current settings in a file you name</a:t>
            </a:r>
            <a:endParaRPr/>
          </a:p>
          <a:p>
            <a:pPr marL="1143000" lvl="1" indent="-457200" algn="l" rtl="0">
              <a:lnSpc>
                <a:spcPct val="100000"/>
              </a:lnSpc>
              <a:spcBef>
                <a:spcPts val="0"/>
              </a:spcBef>
              <a:spcAft>
                <a:spcPts val="0"/>
              </a:spcAft>
              <a:buClr>
                <a:schemeClr val="dk1"/>
              </a:buClr>
              <a:buSzPts val="2400"/>
              <a:buChar char="•"/>
            </a:pPr>
            <a:r>
              <a:rPr lang="en-US"/>
              <a:t>Can call this file up anytime  </a:t>
            </a:r>
            <a:endParaRPr/>
          </a:p>
          <a:p>
            <a:pPr marL="1143000" lvl="1" indent="-457200" algn="l" rtl="0">
              <a:lnSpc>
                <a:spcPct val="100000"/>
              </a:lnSpc>
              <a:spcBef>
                <a:spcPts val="0"/>
              </a:spcBef>
              <a:spcAft>
                <a:spcPts val="0"/>
              </a:spcAft>
              <a:buClr>
                <a:schemeClr val="dk1"/>
              </a:buClr>
              <a:buSzPts val="2400"/>
              <a:buChar char="•"/>
            </a:pPr>
            <a:r>
              <a:rPr lang="en-US"/>
              <a:t>Stores up to 4 sorts</a:t>
            </a:r>
            <a:endParaRPr/>
          </a:p>
          <a:p>
            <a:pPr marL="1143000" lvl="1" indent="-457200" algn="l" rtl="0">
              <a:lnSpc>
                <a:spcPct val="100000"/>
              </a:lnSpc>
              <a:spcBef>
                <a:spcPts val="0"/>
              </a:spcBef>
              <a:spcAft>
                <a:spcPts val="0"/>
              </a:spcAft>
              <a:buClr>
                <a:schemeClr val="dk1"/>
              </a:buClr>
              <a:buSzPts val="2400"/>
              <a:buChar char="•"/>
            </a:pPr>
            <a:r>
              <a:rPr lang="en-US"/>
              <a:t>Saves file in the same directory as RiverMonitorSettings.txt </a:t>
            </a:r>
            <a:endParaRPr/>
          </a:p>
        </p:txBody>
      </p:sp>
      <p:sp>
        <p:nvSpPr>
          <p:cNvPr id="218" name="Google Shape;218;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9"/>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3</a:t>
            </a:r>
            <a:endParaRPr/>
          </a:p>
        </p:txBody>
      </p:sp>
      <p:sp>
        <p:nvSpPr>
          <p:cNvPr id="225" name="Google Shape;225;p29"/>
          <p:cNvSpPr txBox="1">
            <a:spLocks noGrp="1"/>
          </p:cNvSpPr>
          <p:nvPr>
            <p:ph type="body" idx="1"/>
          </p:nvPr>
        </p:nvSpPr>
        <p:spPr>
          <a:xfrm>
            <a:off x="838200" y="1025912"/>
            <a:ext cx="10515600" cy="515105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Save Office Settings</a:t>
            </a:r>
            <a:endParaRPr/>
          </a:p>
          <a:p>
            <a:pPr marL="0" lvl="0" indent="0" algn="l" rtl="0">
              <a:lnSpc>
                <a:spcPct val="100000"/>
              </a:lnSpc>
              <a:spcBef>
                <a:spcPts val="0"/>
              </a:spcBef>
              <a:spcAft>
                <a:spcPts val="0"/>
              </a:spcAft>
              <a:buClr>
                <a:schemeClr val="dk1"/>
              </a:buClr>
              <a:buSzPts val="2400"/>
              <a:buNone/>
            </a:pPr>
            <a:endParaRPr b="1"/>
          </a:p>
          <a:p>
            <a:pPr marL="0" lvl="0" indent="0" algn="l" rtl="0">
              <a:lnSpc>
                <a:spcPct val="100000"/>
              </a:lnSpc>
              <a:spcBef>
                <a:spcPts val="0"/>
              </a:spcBef>
              <a:spcAft>
                <a:spcPts val="0"/>
              </a:spcAft>
              <a:buClr>
                <a:schemeClr val="dk1"/>
              </a:buClr>
              <a:buSzPts val="2400"/>
              <a:buNone/>
            </a:pPr>
            <a:r>
              <a:rPr lang="en-US"/>
              <a:t>Current settings will be saved, overwriting  the Office settings file </a:t>
            </a:r>
            <a:r>
              <a:rPr lang="en-US" b="1"/>
              <a:t>RiverMonitorSettings.txt</a:t>
            </a:r>
            <a:endParaRPr/>
          </a:p>
          <a:p>
            <a:pPr marL="0" lvl="0" indent="0" algn="l" rtl="0">
              <a:lnSpc>
                <a:spcPct val="100000"/>
              </a:lnSpc>
              <a:spcBef>
                <a:spcPts val="0"/>
              </a:spcBef>
              <a:spcAft>
                <a:spcPts val="0"/>
              </a:spcAft>
              <a:buClr>
                <a:schemeClr val="dk1"/>
              </a:buClr>
              <a:buSzPts val="2600"/>
              <a:buNone/>
            </a:pPr>
            <a:endParaRPr sz="2600"/>
          </a:p>
          <a:p>
            <a:pPr marL="1143000" lvl="1" indent="-457200" algn="l" rtl="0">
              <a:lnSpc>
                <a:spcPct val="100000"/>
              </a:lnSpc>
              <a:spcBef>
                <a:spcPts val="0"/>
              </a:spcBef>
              <a:spcAft>
                <a:spcPts val="0"/>
              </a:spcAft>
              <a:buClr>
                <a:schemeClr val="dk1"/>
              </a:buClr>
              <a:buSzPts val="2400"/>
              <a:buChar char="•"/>
            </a:pPr>
            <a:r>
              <a:rPr lang="en-US"/>
              <a:t>Includes up to last 4 sorts only</a:t>
            </a:r>
            <a:endParaRPr/>
          </a:p>
          <a:p>
            <a:pPr marL="1143000" lvl="1" indent="-457200" algn="l" rtl="0">
              <a:lnSpc>
                <a:spcPct val="100000"/>
              </a:lnSpc>
              <a:spcBef>
                <a:spcPts val="0"/>
              </a:spcBef>
              <a:spcAft>
                <a:spcPts val="0"/>
              </a:spcAft>
              <a:buClr>
                <a:schemeClr val="dk1"/>
              </a:buClr>
              <a:buSzPts val="2400"/>
              <a:buChar char="•"/>
            </a:pPr>
            <a:r>
              <a:rPr lang="en-US" b="1"/>
              <a:t>Are you SURE you want to do this?</a:t>
            </a:r>
            <a:endParaRPr/>
          </a:p>
          <a:p>
            <a:pPr marL="1143000" lvl="1" indent="-457200" algn="l" rtl="0">
              <a:lnSpc>
                <a:spcPct val="100000"/>
              </a:lnSpc>
              <a:spcBef>
                <a:spcPts val="0"/>
              </a:spcBef>
              <a:spcAft>
                <a:spcPts val="0"/>
              </a:spcAft>
              <a:buClr>
                <a:schemeClr val="dk1"/>
              </a:buClr>
              <a:buSzPts val="2400"/>
              <a:buChar char="•"/>
            </a:pPr>
            <a:r>
              <a:rPr lang="en-US"/>
              <a:t>Test changes first by saving a </a:t>
            </a:r>
            <a:r>
              <a:rPr lang="en-US" b="1"/>
              <a:t>Custom Settings</a:t>
            </a:r>
            <a:r>
              <a:rPr lang="en-US"/>
              <a:t> file with another name</a:t>
            </a:r>
            <a:endParaRPr/>
          </a:p>
          <a:p>
            <a:pPr marL="1143000" lvl="1" indent="-457200" algn="l" rtl="0">
              <a:lnSpc>
                <a:spcPct val="100000"/>
              </a:lnSpc>
              <a:spcBef>
                <a:spcPts val="0"/>
              </a:spcBef>
              <a:spcAft>
                <a:spcPts val="0"/>
              </a:spcAft>
              <a:buClr>
                <a:schemeClr val="dk1"/>
              </a:buClr>
              <a:buSzPts val="2400"/>
              <a:buChar char="•"/>
            </a:pPr>
            <a:r>
              <a:rPr lang="en-US"/>
              <a:t>When you are happy with the test, load the Custom Settings file</a:t>
            </a:r>
            <a:endParaRPr/>
          </a:p>
          <a:p>
            <a:pPr marL="1143000" lvl="1" indent="-457200" algn="l" rtl="0">
              <a:lnSpc>
                <a:spcPct val="100000"/>
              </a:lnSpc>
              <a:spcBef>
                <a:spcPts val="0"/>
              </a:spcBef>
              <a:spcAft>
                <a:spcPts val="0"/>
              </a:spcAft>
              <a:buClr>
                <a:schemeClr val="dk1"/>
              </a:buClr>
              <a:buSzPts val="2400"/>
              <a:buChar char="•"/>
            </a:pPr>
            <a:r>
              <a:rPr lang="en-US"/>
              <a:t>Then choose Save Office Settings to overwrite the Office file</a:t>
            </a:r>
            <a:endParaRPr/>
          </a:p>
        </p:txBody>
      </p:sp>
      <p:sp>
        <p:nvSpPr>
          <p:cNvPr id="226" name="Google Shape;226;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2"/>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Course Instructions</a:t>
            </a:r>
            <a:endParaRPr/>
          </a:p>
        </p:txBody>
      </p:sp>
      <p:sp>
        <p:nvSpPr>
          <p:cNvPr id="86" name="Google Shape;86;p12"/>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Review Lesson</a:t>
            </a:r>
            <a:endParaRPr/>
          </a:p>
          <a:p>
            <a:pPr marL="1143000" lvl="1" indent="-457200" algn="l" rtl="0">
              <a:lnSpc>
                <a:spcPct val="100000"/>
              </a:lnSpc>
              <a:spcBef>
                <a:spcPts val="0"/>
              </a:spcBef>
              <a:spcAft>
                <a:spcPts val="0"/>
              </a:spcAft>
              <a:buClr>
                <a:schemeClr val="dk1"/>
              </a:buClr>
              <a:buSzPts val="2400"/>
              <a:buChar char="•"/>
            </a:pPr>
            <a:r>
              <a:rPr lang="en-US"/>
              <a:t>Review the lesson content provided</a:t>
            </a:r>
            <a:endParaRPr/>
          </a:p>
          <a:p>
            <a:pPr marL="685800" lvl="1"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Receive Credit</a:t>
            </a:r>
            <a:endParaRPr/>
          </a:p>
          <a:p>
            <a:pPr marL="1143000" lvl="1" indent="-457200" algn="l" rtl="0">
              <a:lnSpc>
                <a:spcPct val="100000"/>
              </a:lnSpc>
              <a:spcBef>
                <a:spcPts val="0"/>
              </a:spcBef>
              <a:spcAft>
                <a:spcPts val="0"/>
              </a:spcAft>
              <a:buClr>
                <a:schemeClr val="dk1"/>
              </a:buClr>
              <a:buSzPts val="2400"/>
              <a:buChar char="•"/>
            </a:pPr>
            <a:r>
              <a:rPr lang="en-US"/>
              <a:t>You must view all the slides to receive credit in the CLC.</a:t>
            </a:r>
            <a:endParaRPr/>
          </a:p>
          <a:p>
            <a:pPr marL="685800" lvl="1"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Technical Problems?</a:t>
            </a:r>
            <a:endParaRPr/>
          </a:p>
          <a:p>
            <a:pPr marL="1143000" lvl="1" indent="-457200" algn="l" rtl="0">
              <a:lnSpc>
                <a:spcPct val="100000"/>
              </a:lnSpc>
              <a:spcBef>
                <a:spcPts val="0"/>
              </a:spcBef>
              <a:spcAft>
                <a:spcPts val="0"/>
              </a:spcAft>
              <a:buClr>
                <a:schemeClr val="dk1"/>
              </a:buClr>
              <a:buSzPts val="2400"/>
              <a:buChar char="•"/>
            </a:pPr>
            <a:r>
              <a:rPr lang="en-US"/>
              <a:t>Please contact    </a:t>
            </a:r>
            <a:r>
              <a:rPr lang="en-US" b="1"/>
              <a:t>dave.cokely@noaa.gov</a:t>
            </a:r>
            <a:endParaRPr/>
          </a:p>
          <a:p>
            <a:pPr marL="685800" lvl="1" indent="0" algn="l" rtl="0">
              <a:lnSpc>
                <a:spcPct val="100000"/>
              </a:lnSpc>
              <a:spcBef>
                <a:spcPts val="0"/>
              </a:spcBef>
              <a:spcAft>
                <a:spcPts val="0"/>
              </a:spcAft>
              <a:buClr>
                <a:schemeClr val="dk1"/>
              </a:buClr>
              <a:buSzPts val="2400"/>
              <a:buNone/>
            </a:pPr>
            <a:endParaRPr/>
          </a:p>
        </p:txBody>
      </p:sp>
      <p:sp>
        <p:nvSpPr>
          <p:cNvPr id="87" name="Google Shape;8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0"/>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4</a:t>
            </a:r>
            <a:endParaRPr/>
          </a:p>
        </p:txBody>
      </p:sp>
      <p:sp>
        <p:nvSpPr>
          <p:cNvPr id="233" name="Google Shape;233;p30"/>
          <p:cNvSpPr txBox="1">
            <a:spLocks noGrp="1"/>
          </p:cNvSpPr>
          <p:nvPr>
            <p:ph type="body" idx="1"/>
          </p:nvPr>
        </p:nvSpPr>
        <p:spPr>
          <a:xfrm>
            <a:off x="838200" y="1175657"/>
            <a:ext cx="10515600" cy="500130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Load Custom Settings</a:t>
            </a:r>
            <a:r>
              <a:rPr lang="en-US"/>
              <a:t> option</a:t>
            </a:r>
            <a:endParaRPr/>
          </a:p>
          <a:p>
            <a:pPr marL="0" lvl="0" indent="0" algn="l" rtl="0">
              <a:lnSpc>
                <a:spcPct val="100000"/>
              </a:lnSpc>
              <a:spcBef>
                <a:spcPts val="0"/>
              </a:spcBef>
              <a:spcAft>
                <a:spcPts val="0"/>
              </a:spcAft>
              <a:buClr>
                <a:schemeClr val="dk1"/>
              </a:buClr>
              <a:buSzPts val="2800"/>
              <a:buNone/>
            </a:pPr>
            <a:endParaRPr sz="2800"/>
          </a:p>
          <a:p>
            <a:pPr marL="0" lvl="0" indent="0" algn="l" rtl="0">
              <a:lnSpc>
                <a:spcPct val="100000"/>
              </a:lnSpc>
              <a:spcBef>
                <a:spcPts val="0"/>
              </a:spcBef>
              <a:spcAft>
                <a:spcPts val="0"/>
              </a:spcAft>
              <a:buClr>
                <a:schemeClr val="dk1"/>
              </a:buClr>
              <a:buSzPts val="2400"/>
              <a:buNone/>
            </a:pPr>
            <a:r>
              <a:rPr lang="en-US"/>
              <a:t>Allows user to load a saved settings file such as DaveC.txt  or  Backup1.txt.</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To recognize a Settings file, the first line must read …</a:t>
            </a:r>
            <a:endParaRPr/>
          </a:p>
          <a:p>
            <a:pPr marL="0" lvl="0" indent="0" algn="l" rtl="0">
              <a:lnSpc>
                <a:spcPct val="100000"/>
              </a:lnSpc>
              <a:spcBef>
                <a:spcPts val="0"/>
              </a:spcBef>
              <a:spcAft>
                <a:spcPts val="0"/>
              </a:spcAft>
              <a:buClr>
                <a:schemeClr val="dk1"/>
              </a:buClr>
              <a:buSzPts val="2400"/>
              <a:buNone/>
            </a:pPr>
            <a:r>
              <a:rPr lang="en-US" b="1"/>
              <a:t>  #RiverMonitorSettings File</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The GUI allows you to select any Settings file.</a:t>
            </a:r>
            <a:endParaRPr/>
          </a:p>
          <a:p>
            <a:pPr marL="0" lvl="0" indent="0" algn="l" rtl="0">
              <a:lnSpc>
                <a:spcPct val="100000"/>
              </a:lnSpc>
              <a:spcBef>
                <a:spcPts val="0"/>
              </a:spcBef>
              <a:spcAft>
                <a:spcPts val="0"/>
              </a:spcAft>
              <a:buClr>
                <a:schemeClr val="dk1"/>
              </a:buClr>
              <a:buSzPts val="2400"/>
              <a:buNone/>
            </a:pPr>
            <a:r>
              <a:rPr lang="en-US"/>
              <a:t>This is how you have the staff load a saved file for an office you backup, etc.</a:t>
            </a:r>
            <a:endParaRPr/>
          </a:p>
          <a:p>
            <a:pPr marL="0" lvl="0" indent="0" algn="l" rtl="0">
              <a:lnSpc>
                <a:spcPct val="100000"/>
              </a:lnSpc>
              <a:spcBef>
                <a:spcPts val="0"/>
              </a:spcBef>
              <a:spcAft>
                <a:spcPts val="0"/>
              </a:spcAft>
              <a:buClr>
                <a:schemeClr val="dk1"/>
              </a:buClr>
              <a:buSzPts val="2400"/>
              <a:buNone/>
            </a:pPr>
            <a:endParaRPr/>
          </a:p>
        </p:txBody>
      </p:sp>
      <p:sp>
        <p:nvSpPr>
          <p:cNvPr id="234" name="Google Shape;234;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1"/>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5</a:t>
            </a:r>
            <a:endParaRPr/>
          </a:p>
        </p:txBody>
      </p:sp>
      <p:sp>
        <p:nvSpPr>
          <p:cNvPr id="241" name="Google Shape;241;p31"/>
          <p:cNvSpPr txBox="1">
            <a:spLocks noGrp="1"/>
          </p:cNvSpPr>
          <p:nvPr>
            <p:ph type="body" idx="1"/>
          </p:nvPr>
        </p:nvSpPr>
        <p:spPr>
          <a:xfrm>
            <a:off x="838200" y="1175657"/>
            <a:ext cx="10515600" cy="500130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Load Office Settings </a:t>
            </a:r>
            <a:r>
              <a:rPr lang="en-US"/>
              <a:t>option</a:t>
            </a:r>
            <a:endParaRPr/>
          </a:p>
          <a:p>
            <a:pPr marL="0" lvl="0" indent="0" algn="l" rtl="0">
              <a:lnSpc>
                <a:spcPct val="100000"/>
              </a:lnSpc>
              <a:spcBef>
                <a:spcPts val="0"/>
              </a:spcBef>
              <a:spcAft>
                <a:spcPts val="0"/>
              </a:spcAft>
              <a:buClr>
                <a:schemeClr val="dk1"/>
              </a:buClr>
              <a:buSzPts val="2400"/>
              <a:buNone/>
            </a:pPr>
            <a:r>
              <a:rPr lang="en-US" b="1"/>
              <a:t> </a:t>
            </a:r>
            <a:endParaRPr/>
          </a:p>
          <a:p>
            <a:pPr marL="0" lvl="0" indent="0" algn="l" rtl="0">
              <a:lnSpc>
                <a:spcPct val="100000"/>
              </a:lnSpc>
              <a:spcBef>
                <a:spcPts val="0"/>
              </a:spcBef>
              <a:spcAft>
                <a:spcPts val="0"/>
              </a:spcAft>
              <a:buClr>
                <a:schemeClr val="dk1"/>
              </a:buClr>
              <a:buSzPts val="2400"/>
              <a:buNone/>
            </a:pPr>
            <a:r>
              <a:rPr lang="en-US"/>
              <a:t>Re-loads RiverMonitorSettings.txt  (Office file)</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Use this anytime to restore the display to the default office settings file after sorting, etc.</a:t>
            </a:r>
            <a:endParaRPr/>
          </a:p>
        </p:txBody>
      </p:sp>
      <p:sp>
        <p:nvSpPr>
          <p:cNvPr id="242" name="Google Shape;242;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32"/>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File Menu 6</a:t>
            </a:r>
            <a:endParaRPr/>
          </a:p>
        </p:txBody>
      </p:sp>
      <p:sp>
        <p:nvSpPr>
          <p:cNvPr id="249" name="Google Shape;249;p32"/>
          <p:cNvSpPr txBox="1">
            <a:spLocks noGrp="1"/>
          </p:cNvSpPr>
          <p:nvPr>
            <p:ph type="body" idx="1"/>
          </p:nvPr>
        </p:nvSpPr>
        <p:spPr>
          <a:xfrm>
            <a:off x="838200" y="1175657"/>
            <a:ext cx="10515600" cy="500130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Export Data to Text File </a:t>
            </a:r>
            <a:r>
              <a:rPr lang="en-US"/>
              <a:t>option</a:t>
            </a:r>
            <a:endParaRPr/>
          </a:p>
          <a:p>
            <a:pPr marL="1028700" lvl="1" indent="-342900" algn="l" rtl="0">
              <a:lnSpc>
                <a:spcPct val="100000"/>
              </a:lnSpc>
              <a:spcBef>
                <a:spcPts val="0"/>
              </a:spcBef>
              <a:spcAft>
                <a:spcPts val="0"/>
              </a:spcAft>
              <a:buClr>
                <a:schemeClr val="dk1"/>
              </a:buClr>
              <a:buSzPts val="2400"/>
              <a:buChar char="•"/>
            </a:pPr>
            <a:r>
              <a:rPr lang="en-US"/>
              <a:t>Quick way to save data to a text file for review anytime later</a:t>
            </a:r>
            <a:endParaRPr/>
          </a:p>
          <a:p>
            <a:pPr marL="1028700" lvl="1" indent="-342900" algn="l" rtl="0">
              <a:lnSpc>
                <a:spcPct val="100000"/>
              </a:lnSpc>
              <a:spcBef>
                <a:spcPts val="0"/>
              </a:spcBef>
              <a:spcAft>
                <a:spcPts val="0"/>
              </a:spcAft>
              <a:buClr>
                <a:schemeClr val="dk1"/>
              </a:buClr>
              <a:buSzPts val="2400"/>
              <a:buChar char="•"/>
            </a:pPr>
            <a:r>
              <a:rPr lang="en-US"/>
              <a:t>My test produced a pipe-delimited (“|”) file with fixed-width entries</a:t>
            </a:r>
            <a:endParaRPr/>
          </a:p>
          <a:p>
            <a:pPr marL="1028700" lvl="1" indent="-342900" algn="l" rtl="0">
              <a:lnSpc>
                <a:spcPct val="100000"/>
              </a:lnSpc>
              <a:spcBef>
                <a:spcPts val="0"/>
              </a:spcBef>
              <a:spcAft>
                <a:spcPts val="0"/>
              </a:spcAft>
              <a:buClr>
                <a:schemeClr val="dk1"/>
              </a:buClr>
              <a:buSzPts val="2400"/>
              <a:buChar char="•"/>
            </a:pPr>
            <a:r>
              <a:rPr lang="en-US"/>
              <a:t>You may need to clean it up, but it saves fine and you can open it using LibreOffice Calc on AWIPS-2 or Excel on a PC</a:t>
            </a:r>
            <a:endParaRPr/>
          </a:p>
          <a:p>
            <a:pPr marL="1028700" lvl="1" indent="-342900" algn="l" rtl="0">
              <a:lnSpc>
                <a:spcPct val="100000"/>
              </a:lnSpc>
              <a:spcBef>
                <a:spcPts val="0"/>
              </a:spcBef>
              <a:spcAft>
                <a:spcPts val="0"/>
              </a:spcAft>
              <a:buClr>
                <a:schemeClr val="dk1"/>
              </a:buClr>
              <a:buSzPts val="2400"/>
              <a:buChar char="•"/>
            </a:pPr>
            <a:r>
              <a:rPr lang="en-US"/>
              <a:t>Saves to the   </a:t>
            </a:r>
            <a:r>
              <a:rPr lang="en-US" b="1"/>
              <a:t>~whfs/local/data/report  </a:t>
            </a:r>
            <a:r>
              <a:rPr lang="en-US"/>
              <a:t>directory</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b="1"/>
              <a:t>Precip Monitor </a:t>
            </a:r>
            <a:r>
              <a:rPr lang="en-US"/>
              <a:t>option</a:t>
            </a:r>
            <a:endParaRPr/>
          </a:p>
          <a:p>
            <a:pPr marL="0" lvl="0" indent="0" algn="l" rtl="0">
              <a:lnSpc>
                <a:spcPct val="100000"/>
              </a:lnSpc>
              <a:spcBef>
                <a:spcPts val="0"/>
              </a:spcBef>
              <a:spcAft>
                <a:spcPts val="0"/>
              </a:spcAft>
              <a:buClr>
                <a:schemeClr val="dk1"/>
              </a:buClr>
              <a:buSzPts val="2400"/>
              <a:buNone/>
            </a:pPr>
            <a:r>
              <a:rPr lang="en-US"/>
              <a:t>Starts the Precip Monitor application  (configuration covered in next course)</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b="1"/>
              <a:t>Exit</a:t>
            </a:r>
            <a:r>
              <a:rPr lang="en-US"/>
              <a:t> – Exits River Monitor</a:t>
            </a:r>
            <a:endParaRPr/>
          </a:p>
        </p:txBody>
      </p:sp>
      <p:sp>
        <p:nvSpPr>
          <p:cNvPr id="250" name="Google Shape;250;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22</a:t>
            </a:fld>
            <a:endParaRP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3"/>
          <p:cNvSpPr txBox="1">
            <a:spLocks noGrp="1"/>
          </p:cNvSpPr>
          <p:nvPr>
            <p:ph type="title"/>
          </p:nvPr>
        </p:nvSpPr>
        <p:spPr>
          <a:xfrm>
            <a:off x="8879304" y="234496"/>
            <a:ext cx="2474495" cy="2122606"/>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Display </a:t>
            </a:r>
            <a:r>
              <a:rPr lang="en-US">
                <a:solidFill>
                  <a:srgbClr val="FF00FF"/>
                </a:solidFill>
              </a:rPr>
              <a:t/>
            </a:r>
            <a:br>
              <a:rPr lang="en-US">
                <a:solidFill>
                  <a:srgbClr val="FF00FF"/>
                </a:solidFill>
              </a:rPr>
            </a:br>
            <a:r>
              <a:rPr lang="en-US"/>
              <a:t>and Sort </a:t>
            </a:r>
            <a:r>
              <a:rPr lang="en-US">
                <a:solidFill>
                  <a:srgbClr val="FF00FF"/>
                </a:solidFill>
              </a:rPr>
              <a:t/>
            </a:r>
            <a:br>
              <a:rPr lang="en-US">
                <a:solidFill>
                  <a:srgbClr val="FF00FF"/>
                </a:solidFill>
              </a:rPr>
            </a:br>
            <a:r>
              <a:rPr lang="en-US"/>
              <a:t>Menus</a:t>
            </a:r>
            <a:endParaRPr/>
          </a:p>
        </p:txBody>
      </p:sp>
      <p:sp>
        <p:nvSpPr>
          <p:cNvPr id="257" name="Google Shape;257;p33"/>
          <p:cNvSpPr txBox="1">
            <a:spLocks noGrp="1"/>
          </p:cNvSpPr>
          <p:nvPr>
            <p:ph type="body" idx="1"/>
          </p:nvPr>
        </p:nvSpPr>
        <p:spPr>
          <a:xfrm>
            <a:off x="216568" y="3404937"/>
            <a:ext cx="11600733" cy="313397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Entries in </a:t>
            </a:r>
            <a:r>
              <a:rPr lang="en-US" b="1"/>
              <a:t>RiverMonitorSettings.txt</a:t>
            </a:r>
            <a:r>
              <a:rPr lang="en-US"/>
              <a:t> may be altered by options under the </a:t>
            </a:r>
            <a:r>
              <a:rPr lang="en-US" b="1"/>
              <a:t>Display </a:t>
            </a:r>
            <a:r>
              <a:rPr lang="en-US"/>
              <a:t>and</a:t>
            </a:r>
            <a:r>
              <a:rPr lang="en-US" b="1"/>
              <a:t> Sort</a:t>
            </a:r>
            <a:r>
              <a:rPr lang="en-US"/>
              <a:t> menus.  You should not edit this file by hand.  Use the options under these menus or by using the selection tree (expand/contract, toggle ON/OFF) to save changes to this file.</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This is a good time to pause and think about some of those settings.  The next slide has more on things to consider about saving changes to a Settings file.</a:t>
            </a:r>
            <a:endParaRPr/>
          </a:p>
        </p:txBody>
      </p:sp>
      <p:sp>
        <p:nvSpPr>
          <p:cNvPr id="258" name="Google Shape;258;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23</a:t>
            </a:fld>
            <a:endParaRPr/>
          </a:p>
        </p:txBody>
      </p:sp>
      <p:pic>
        <p:nvPicPr>
          <p:cNvPr id="259" name="Google Shape;259;p33"/>
          <p:cNvPicPr preferRelativeResize="0"/>
          <p:nvPr/>
        </p:nvPicPr>
        <p:blipFill rotWithShape="1">
          <a:blip r:embed="rId4">
            <a:alphaModFix/>
          </a:blip>
          <a:srcRect/>
          <a:stretch/>
        </p:blipFill>
        <p:spPr>
          <a:xfrm>
            <a:off x="318563" y="177544"/>
            <a:ext cx="4335923" cy="3044830"/>
          </a:xfrm>
          <a:prstGeom prst="rect">
            <a:avLst/>
          </a:prstGeom>
          <a:noFill/>
          <a:ln>
            <a:noFill/>
          </a:ln>
        </p:spPr>
      </p:pic>
      <p:pic>
        <p:nvPicPr>
          <p:cNvPr id="260" name="Google Shape;260;p33"/>
          <p:cNvPicPr preferRelativeResize="0"/>
          <p:nvPr/>
        </p:nvPicPr>
        <p:blipFill rotWithShape="1">
          <a:blip r:embed="rId5">
            <a:alphaModFix/>
          </a:blip>
          <a:srcRect/>
          <a:stretch/>
        </p:blipFill>
        <p:spPr>
          <a:xfrm>
            <a:off x="5126130" y="510383"/>
            <a:ext cx="3281530" cy="1570831"/>
          </a:xfrm>
          <a:prstGeom prst="rect">
            <a:avLst/>
          </a:prstGeom>
          <a:noFill/>
          <a:ln>
            <a:noFill/>
          </a:ln>
        </p:spPr>
      </p:pic>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4"/>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Considerations Job Sheet</a:t>
            </a:r>
            <a:endParaRPr/>
          </a:p>
        </p:txBody>
      </p:sp>
      <p:sp>
        <p:nvSpPr>
          <p:cNvPr id="267" name="Google Shape;267;p34"/>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Open and save this </a:t>
            </a:r>
            <a:r>
              <a:rPr lang="en-US" b="1" u="sng" dirty="0">
                <a:solidFill>
                  <a:schemeClr val="hlink"/>
                </a:solidFill>
                <a:hlinkClick r:id="rId4" action="ppaction://hlinkfile"/>
              </a:rPr>
              <a:t>Considerations Job Sheet</a:t>
            </a:r>
            <a:r>
              <a:rPr lang="en-US" dirty="0"/>
              <a:t>.</a:t>
            </a:r>
            <a:endParaRPr dirty="0"/>
          </a:p>
          <a:p>
            <a:pPr marL="0" lvl="0" indent="0" algn="l" rtl="0">
              <a:lnSpc>
                <a:spcPct val="100000"/>
              </a:lnSpc>
              <a:spcBef>
                <a:spcPts val="0"/>
              </a:spcBef>
              <a:spcAft>
                <a:spcPts val="0"/>
              </a:spcAft>
              <a:buClr>
                <a:schemeClr val="dk1"/>
              </a:buClr>
              <a:buSzPts val="2400"/>
              <a:buNone/>
            </a:pPr>
            <a:endParaRPr dirty="0"/>
          </a:p>
          <a:p>
            <a:pPr marL="0" lvl="0" indent="0" algn="l" rtl="0">
              <a:lnSpc>
                <a:spcPct val="100000"/>
              </a:lnSpc>
              <a:spcBef>
                <a:spcPts val="0"/>
              </a:spcBef>
              <a:spcAft>
                <a:spcPts val="0"/>
              </a:spcAft>
              <a:buClr>
                <a:schemeClr val="dk1"/>
              </a:buClr>
              <a:buSzPts val="2400"/>
              <a:buNone/>
            </a:pPr>
            <a:r>
              <a:rPr lang="en-US" dirty="0"/>
              <a:t>This job sheet walks you through some things to consider about what settings you may want to change (if any) depending on how </a:t>
            </a:r>
            <a:r>
              <a:rPr lang="en-US" dirty="0" err="1"/>
              <a:t>RiverMonitor</a:t>
            </a:r>
            <a:r>
              <a:rPr lang="en-US" dirty="0"/>
              <a:t> currently works for you.  </a:t>
            </a:r>
            <a:endParaRPr dirty="0"/>
          </a:p>
          <a:p>
            <a:pPr marL="0" lvl="0" indent="0" algn="l" rtl="0">
              <a:lnSpc>
                <a:spcPct val="100000"/>
              </a:lnSpc>
              <a:spcBef>
                <a:spcPts val="0"/>
              </a:spcBef>
              <a:spcAft>
                <a:spcPts val="0"/>
              </a:spcAft>
              <a:buClr>
                <a:schemeClr val="dk1"/>
              </a:buClr>
              <a:buSzPts val="2400"/>
              <a:buNone/>
            </a:pPr>
            <a:endParaRPr dirty="0"/>
          </a:p>
          <a:p>
            <a:pPr marL="0" lvl="0" indent="0" algn="l" rtl="0">
              <a:lnSpc>
                <a:spcPct val="100000"/>
              </a:lnSpc>
              <a:spcBef>
                <a:spcPts val="0"/>
              </a:spcBef>
              <a:spcAft>
                <a:spcPts val="0"/>
              </a:spcAft>
              <a:buClr>
                <a:schemeClr val="dk1"/>
              </a:buClr>
              <a:buSzPts val="2400"/>
              <a:buNone/>
            </a:pPr>
            <a:r>
              <a:rPr lang="en-US" dirty="0"/>
              <a:t>Perhaps you should only change a Custom Settings file until your office decides if those changes help you more than the current RiverMonitorSettings.txt file.</a:t>
            </a:r>
            <a:endParaRPr dirty="0"/>
          </a:p>
        </p:txBody>
      </p:sp>
      <p:sp>
        <p:nvSpPr>
          <p:cNvPr id="268" name="Google Shape;268;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5"/>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RiverMonitorSettings.txt</a:t>
            </a:r>
            <a:endParaRPr/>
          </a:p>
        </p:txBody>
      </p:sp>
      <p:sp>
        <p:nvSpPr>
          <p:cNvPr id="275" name="Google Shape;275;p35"/>
          <p:cNvSpPr txBox="1">
            <a:spLocks noGrp="1"/>
          </p:cNvSpPr>
          <p:nvPr>
            <p:ph type="body" idx="1"/>
          </p:nvPr>
        </p:nvSpPr>
        <p:spPr>
          <a:xfrm>
            <a:off x="838200" y="992459"/>
            <a:ext cx="10515600" cy="5184504"/>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Look at this sample </a:t>
            </a:r>
            <a:r>
              <a:rPr lang="en-US" b="1" dirty="0"/>
              <a:t>RiverMonitorSettings.txt</a:t>
            </a:r>
            <a:r>
              <a:rPr lang="en-US" dirty="0"/>
              <a:t> file, and see the </a:t>
            </a:r>
            <a:endParaRPr dirty="0"/>
          </a:p>
          <a:p>
            <a:pPr marL="0" lvl="0" indent="0" algn="l" rtl="0">
              <a:lnSpc>
                <a:spcPct val="100000"/>
              </a:lnSpc>
              <a:spcBef>
                <a:spcPts val="0"/>
              </a:spcBef>
              <a:spcAft>
                <a:spcPts val="0"/>
              </a:spcAft>
              <a:buClr>
                <a:schemeClr val="dk1"/>
              </a:buClr>
              <a:buSzPts val="2400"/>
              <a:buNone/>
            </a:pPr>
            <a:endParaRPr dirty="0"/>
          </a:p>
          <a:p>
            <a:pPr marL="0" lvl="0" indent="0" algn="l" rtl="0">
              <a:lnSpc>
                <a:spcPct val="100000"/>
              </a:lnSpc>
              <a:spcBef>
                <a:spcPts val="0"/>
              </a:spcBef>
              <a:spcAft>
                <a:spcPts val="0"/>
              </a:spcAft>
              <a:buClr>
                <a:schemeClr val="dk1"/>
              </a:buClr>
              <a:buSzPts val="2400"/>
              <a:buNone/>
            </a:pPr>
            <a:r>
              <a:rPr lang="en-US" b="1" dirty="0"/>
              <a:t>#River Settings    </a:t>
            </a:r>
            <a:r>
              <a:rPr lang="en-US" dirty="0"/>
              <a:t>section to see items from the Location tree, Display menu GUIs, and Sorts that are saved in this </a:t>
            </a:r>
            <a:r>
              <a:rPr lang="en-US" dirty="0" err="1"/>
              <a:t>config</a:t>
            </a:r>
            <a:r>
              <a:rPr lang="en-US" dirty="0"/>
              <a:t> file.</a:t>
            </a:r>
            <a:endParaRPr dirty="0"/>
          </a:p>
          <a:p>
            <a:pPr marL="0" lvl="0" indent="0" algn="l" rtl="0">
              <a:lnSpc>
                <a:spcPct val="100000"/>
              </a:lnSpc>
              <a:spcBef>
                <a:spcPts val="0"/>
              </a:spcBef>
              <a:spcAft>
                <a:spcPts val="0"/>
              </a:spcAft>
              <a:buClr>
                <a:schemeClr val="dk1"/>
              </a:buClr>
              <a:buSzPts val="2400"/>
              <a:buNone/>
            </a:pPr>
            <a:r>
              <a:rPr lang="en-US" dirty="0"/>
              <a:t> </a:t>
            </a:r>
            <a:endParaRPr dirty="0"/>
          </a:p>
          <a:p>
            <a:pPr marL="0" lvl="0" indent="0" algn="l" rtl="0">
              <a:lnSpc>
                <a:spcPct val="100000"/>
              </a:lnSpc>
              <a:spcBef>
                <a:spcPts val="0"/>
              </a:spcBef>
              <a:spcAft>
                <a:spcPts val="0"/>
              </a:spcAft>
              <a:buClr>
                <a:schemeClr val="dk1"/>
              </a:buClr>
              <a:buSzPts val="2400"/>
              <a:buNone/>
            </a:pPr>
            <a:r>
              <a:rPr lang="en-US" u="sng" dirty="0">
                <a:solidFill>
                  <a:schemeClr val="hlink"/>
                </a:solidFill>
                <a:hlinkClick r:id="rId4" action="ppaction://hlinkfile"/>
              </a:rPr>
              <a:t>Top half</a:t>
            </a:r>
            <a:r>
              <a:rPr lang="en-US" dirty="0"/>
              <a:t> of file  /  </a:t>
            </a:r>
            <a:r>
              <a:rPr lang="en-US" u="sng" dirty="0">
                <a:solidFill>
                  <a:schemeClr val="hlink"/>
                </a:solidFill>
                <a:hlinkClick r:id="rId5" action="ppaction://hlinkfile"/>
              </a:rPr>
              <a:t>Bottom half</a:t>
            </a:r>
            <a:r>
              <a:rPr lang="en-US" dirty="0"/>
              <a:t> of file</a:t>
            </a:r>
            <a:endParaRPr dirty="0"/>
          </a:p>
          <a:p>
            <a:pPr marL="0" lvl="0" indent="0" algn="l" rtl="0">
              <a:lnSpc>
                <a:spcPct val="100000"/>
              </a:lnSpc>
              <a:spcBef>
                <a:spcPts val="0"/>
              </a:spcBef>
              <a:spcAft>
                <a:spcPts val="0"/>
              </a:spcAft>
              <a:buClr>
                <a:schemeClr val="dk1"/>
              </a:buClr>
              <a:buSzPts val="2400"/>
              <a:buNone/>
            </a:pPr>
            <a:endParaRPr dirty="0"/>
          </a:p>
        </p:txBody>
      </p:sp>
      <p:sp>
        <p:nvSpPr>
          <p:cNvPr id="276" name="Google Shape;27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25</a:t>
            </a:fld>
            <a:endParaRP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6"/>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Config Menu - Groups</a:t>
            </a:r>
            <a:endParaRPr/>
          </a:p>
        </p:txBody>
      </p:sp>
      <p:sp>
        <p:nvSpPr>
          <p:cNvPr id="283" name="Google Shape;283;p36"/>
          <p:cNvSpPr txBox="1">
            <a:spLocks noGrp="1"/>
          </p:cNvSpPr>
          <p:nvPr>
            <p:ph type="body" idx="1"/>
          </p:nvPr>
        </p:nvSpPr>
        <p:spPr>
          <a:xfrm>
            <a:off x="838200" y="2526631"/>
            <a:ext cx="10515600" cy="365033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Focal Points can configure </a:t>
            </a:r>
            <a:r>
              <a:rPr lang="en-US" b="1"/>
              <a:t>Groups</a:t>
            </a:r>
            <a:r>
              <a:rPr lang="en-US"/>
              <a:t> by assigning </a:t>
            </a:r>
            <a:r>
              <a:rPr lang="en-US" b="1"/>
              <a:t>Locations</a:t>
            </a:r>
            <a:r>
              <a:rPr lang="en-US"/>
              <a:t> to them.  Usually the groups represent rivers or possibly points on tributaries to a mainstem river.</a:t>
            </a:r>
            <a:endParaRPr/>
          </a:p>
          <a:p>
            <a:pPr marL="0" lvl="0" indent="0" algn="l" rtl="0">
              <a:lnSpc>
                <a:spcPct val="100000"/>
              </a:lnSpc>
              <a:spcBef>
                <a:spcPts val="0"/>
              </a:spcBef>
              <a:spcAft>
                <a:spcPts val="0"/>
              </a:spcAft>
              <a:buClr>
                <a:schemeClr val="dk1"/>
              </a:buClr>
              <a:buSzPts val="2400"/>
              <a:buNone/>
            </a:pPr>
            <a:endParaRPr/>
          </a:p>
          <a:p>
            <a:pPr marL="1028700" lvl="1" indent="-342900" algn="l" rtl="0">
              <a:lnSpc>
                <a:spcPct val="100000"/>
              </a:lnSpc>
              <a:spcBef>
                <a:spcPts val="0"/>
              </a:spcBef>
              <a:spcAft>
                <a:spcPts val="0"/>
              </a:spcAft>
              <a:buClr>
                <a:schemeClr val="dk1"/>
              </a:buClr>
              <a:buSzPts val="2400"/>
              <a:buChar char="•"/>
            </a:pPr>
            <a:r>
              <a:rPr lang="en-US"/>
              <a:t>Use the </a:t>
            </a:r>
            <a:r>
              <a:rPr lang="en-US" b="1"/>
              <a:t>Group Definitions</a:t>
            </a:r>
            <a:r>
              <a:rPr lang="en-US"/>
              <a:t> option </a:t>
            </a:r>
            <a:endParaRPr/>
          </a:p>
          <a:p>
            <a:pPr marL="1028700" lvl="1" indent="-342900" algn="l" rtl="0">
              <a:lnSpc>
                <a:spcPct val="100000"/>
              </a:lnSpc>
              <a:spcBef>
                <a:spcPts val="0"/>
              </a:spcBef>
              <a:spcAft>
                <a:spcPts val="0"/>
              </a:spcAft>
              <a:buClr>
                <a:schemeClr val="dk1"/>
              </a:buClr>
              <a:buSzPts val="2400"/>
              <a:buChar char="•"/>
            </a:pPr>
            <a:r>
              <a:rPr lang="en-US"/>
              <a:t>Usually, put groups in Upstream (lowest ordinal) to Downstream (highest ordinal) order under each HSA</a:t>
            </a:r>
            <a:endParaRPr/>
          </a:p>
          <a:p>
            <a:pPr marL="1028700" lvl="1" indent="-342900" algn="l" rtl="0">
              <a:lnSpc>
                <a:spcPct val="100000"/>
              </a:lnSpc>
              <a:spcBef>
                <a:spcPts val="0"/>
              </a:spcBef>
              <a:spcAft>
                <a:spcPts val="0"/>
              </a:spcAft>
              <a:buClr>
                <a:schemeClr val="dk1"/>
              </a:buClr>
              <a:buSzPts val="2400"/>
              <a:buChar char="•"/>
            </a:pPr>
            <a:r>
              <a:rPr lang="en-US"/>
              <a:t>The </a:t>
            </a:r>
            <a:r>
              <a:rPr lang="en-US" b="1"/>
              <a:t>group_id</a:t>
            </a:r>
            <a:r>
              <a:rPr lang="en-US"/>
              <a:t> and </a:t>
            </a:r>
            <a:r>
              <a:rPr lang="en-US" b="1"/>
              <a:t>group_name</a:t>
            </a:r>
            <a:r>
              <a:rPr lang="en-US"/>
              <a:t> originally came from the </a:t>
            </a:r>
            <a:r>
              <a:rPr lang="en-US" b="1"/>
              <a:t>rpffcstgroup</a:t>
            </a:r>
            <a:r>
              <a:rPr lang="en-US"/>
              <a:t> table in the database</a:t>
            </a:r>
            <a:endParaRPr/>
          </a:p>
        </p:txBody>
      </p:sp>
      <p:sp>
        <p:nvSpPr>
          <p:cNvPr id="284" name="Google Shape;284;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pic>
        <p:nvPicPr>
          <p:cNvPr id="285" name="Google Shape;285;p36"/>
          <p:cNvPicPr preferRelativeResize="0"/>
          <p:nvPr/>
        </p:nvPicPr>
        <p:blipFill rotWithShape="1">
          <a:blip r:embed="rId4">
            <a:alphaModFix/>
          </a:blip>
          <a:srcRect/>
          <a:stretch/>
        </p:blipFill>
        <p:spPr>
          <a:xfrm>
            <a:off x="1908824" y="547233"/>
            <a:ext cx="2743574" cy="1689181"/>
          </a:xfrm>
          <a:prstGeom prst="rect">
            <a:avLst/>
          </a:prstGeom>
          <a:noFill/>
          <a:ln>
            <a:noFill/>
          </a:ln>
        </p:spPr>
      </p:pic>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37"/>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Config Menu – Locations 1</a:t>
            </a:r>
            <a:endParaRPr/>
          </a:p>
        </p:txBody>
      </p:sp>
      <p:sp>
        <p:nvSpPr>
          <p:cNvPr id="292" name="Google Shape;292;p37"/>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Use </a:t>
            </a:r>
            <a:r>
              <a:rPr lang="en-US" b="1"/>
              <a:t>Location Grouping/Ordering</a:t>
            </a:r>
            <a:r>
              <a:rPr lang="en-US"/>
              <a:t> option to open the </a:t>
            </a:r>
            <a:r>
              <a:rPr lang="en-US" b="1"/>
              <a:t>RiverMonLocation</a:t>
            </a:r>
            <a:r>
              <a:rPr lang="en-US"/>
              <a:t> editor.</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Use the editor to make a change to which </a:t>
            </a:r>
            <a:r>
              <a:rPr lang="en-US" b="1"/>
              <a:t>Group</a:t>
            </a:r>
            <a:r>
              <a:rPr lang="en-US"/>
              <a:t> a specific </a:t>
            </a:r>
            <a:r>
              <a:rPr lang="en-US" b="1"/>
              <a:t>Location</a:t>
            </a:r>
            <a:r>
              <a:rPr lang="en-US"/>
              <a:t> is assigned to or the ranking </a:t>
            </a:r>
            <a:r>
              <a:rPr lang="en-US" b="1"/>
              <a:t>ordinal</a:t>
            </a:r>
            <a:r>
              <a:rPr lang="en-US"/>
              <a:t> that affects order of display in the GUI.</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Locations that are NOT added to a group are assigned to a DEFAULT GROUP for the HSA   (e.g. – EAX DEFAULT GROUP)</a:t>
            </a:r>
            <a:endParaRPr/>
          </a:p>
        </p:txBody>
      </p:sp>
      <p:sp>
        <p:nvSpPr>
          <p:cNvPr id="293" name="Google Shape;293;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27</a:t>
            </a:fld>
            <a:endParaRP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8"/>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Config Menu – Locations 2</a:t>
            </a:r>
            <a:endParaRPr/>
          </a:p>
        </p:txBody>
      </p:sp>
      <p:sp>
        <p:nvSpPr>
          <p:cNvPr id="300" name="Google Shape;300;p38"/>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Use the ordinal to assign location order to a group (1 = most upstream point)</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The tricky thing is that an upstream point outside your HSA, with the lowest location ordinal number in the group, will assign that group to that upstream HSA in RiverMonitor</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So even if there are 8 points in the group in your HSA, but one point farthest upstream in another HSA, the HSA assigned for the Group is the upstream HSA</a:t>
            </a:r>
            <a:endParaRPr/>
          </a:p>
        </p:txBody>
      </p:sp>
      <p:sp>
        <p:nvSpPr>
          <p:cNvPr id="301" name="Google Shape;301;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28</a:t>
            </a:fld>
            <a:endParaRP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9"/>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Database Tables</a:t>
            </a:r>
            <a:endParaRPr/>
          </a:p>
        </p:txBody>
      </p:sp>
      <p:sp>
        <p:nvSpPr>
          <p:cNvPr id="308" name="Google Shape;308;p39"/>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Two tables hold the Group and Location data for River Monitor.</a:t>
            </a:r>
            <a:endParaRPr/>
          </a:p>
          <a:p>
            <a:pPr marL="0" lvl="0" indent="0" algn="l" rtl="0">
              <a:lnSpc>
                <a:spcPct val="100000"/>
              </a:lnSpc>
              <a:spcBef>
                <a:spcPts val="0"/>
              </a:spcBef>
              <a:spcAft>
                <a:spcPts val="0"/>
              </a:spcAft>
              <a:buClr>
                <a:schemeClr val="dk1"/>
              </a:buClr>
              <a:buSzPts val="2400"/>
              <a:buNone/>
            </a:pPr>
            <a:endParaRPr/>
          </a:p>
          <a:p>
            <a:pPr marL="342900" lvl="0" indent="-342900" algn="l" rtl="0">
              <a:lnSpc>
                <a:spcPct val="100000"/>
              </a:lnSpc>
              <a:spcBef>
                <a:spcPts val="0"/>
              </a:spcBef>
              <a:spcAft>
                <a:spcPts val="0"/>
              </a:spcAft>
              <a:buClr>
                <a:schemeClr val="dk1"/>
              </a:buClr>
              <a:buSzPts val="2400"/>
              <a:buFont typeface="Arial"/>
              <a:buChar char="•"/>
            </a:pPr>
            <a:r>
              <a:rPr lang="en-US"/>
              <a:t>RiverMonGroup </a:t>
            </a:r>
            <a:endParaRPr/>
          </a:p>
          <a:p>
            <a:pPr marL="1028700" lvl="1" indent="-342900" algn="l" rtl="0">
              <a:lnSpc>
                <a:spcPct val="100000"/>
              </a:lnSpc>
              <a:spcBef>
                <a:spcPts val="0"/>
              </a:spcBef>
              <a:spcAft>
                <a:spcPts val="0"/>
              </a:spcAft>
              <a:buClr>
                <a:schemeClr val="dk1"/>
              </a:buClr>
              <a:buSzPts val="2400"/>
              <a:buChar char="•"/>
            </a:pPr>
            <a:r>
              <a:rPr lang="en-US"/>
              <a:t>group_id, </a:t>
            </a:r>
            <a:endParaRPr/>
          </a:p>
          <a:p>
            <a:pPr marL="1028700" lvl="1" indent="-342900" algn="l" rtl="0">
              <a:lnSpc>
                <a:spcPct val="100000"/>
              </a:lnSpc>
              <a:spcBef>
                <a:spcPts val="0"/>
              </a:spcBef>
              <a:spcAft>
                <a:spcPts val="0"/>
              </a:spcAft>
              <a:buClr>
                <a:schemeClr val="dk1"/>
              </a:buClr>
              <a:buSzPts val="2400"/>
              <a:buChar char="•"/>
            </a:pPr>
            <a:r>
              <a:rPr lang="en-US"/>
              <a:t>group_name, </a:t>
            </a:r>
            <a:endParaRPr/>
          </a:p>
          <a:p>
            <a:pPr marL="1028700" lvl="1" indent="-342900" algn="l" rtl="0">
              <a:lnSpc>
                <a:spcPct val="100000"/>
              </a:lnSpc>
              <a:spcBef>
                <a:spcPts val="0"/>
              </a:spcBef>
              <a:spcAft>
                <a:spcPts val="0"/>
              </a:spcAft>
              <a:buClr>
                <a:schemeClr val="dk1"/>
              </a:buClr>
              <a:buSzPts val="2400"/>
              <a:buChar char="•"/>
            </a:pPr>
            <a:r>
              <a:rPr lang="en-US"/>
              <a:t>ordinal (for ranking)</a:t>
            </a:r>
            <a:endParaRPr/>
          </a:p>
          <a:p>
            <a:pPr marL="1028700" lvl="1" indent="-342900" algn="l" rtl="0">
              <a:lnSpc>
                <a:spcPct val="100000"/>
              </a:lnSpc>
              <a:spcBef>
                <a:spcPts val="0"/>
              </a:spcBef>
              <a:spcAft>
                <a:spcPts val="0"/>
              </a:spcAft>
              <a:buClr>
                <a:schemeClr val="dk1"/>
              </a:buClr>
              <a:buSzPts val="2400"/>
              <a:buChar char="•"/>
            </a:pPr>
            <a:r>
              <a:rPr lang="en-US"/>
              <a:t>hsa</a:t>
            </a:r>
            <a:endParaRPr/>
          </a:p>
          <a:p>
            <a:pPr marL="342900" lvl="0" indent="-342900" algn="l" rtl="0">
              <a:lnSpc>
                <a:spcPct val="100000"/>
              </a:lnSpc>
              <a:spcBef>
                <a:spcPts val="0"/>
              </a:spcBef>
              <a:spcAft>
                <a:spcPts val="0"/>
              </a:spcAft>
              <a:buClr>
                <a:schemeClr val="dk1"/>
              </a:buClr>
              <a:buSzPts val="2400"/>
              <a:buFont typeface="Arial"/>
              <a:buChar char="•"/>
            </a:pPr>
            <a:r>
              <a:rPr lang="en-US"/>
              <a:t>RiverMonLocation</a:t>
            </a:r>
            <a:endParaRPr/>
          </a:p>
          <a:p>
            <a:pPr marL="1028700" lvl="1" indent="-342900" algn="l" rtl="0">
              <a:lnSpc>
                <a:spcPct val="100000"/>
              </a:lnSpc>
              <a:spcBef>
                <a:spcPts val="0"/>
              </a:spcBef>
              <a:spcAft>
                <a:spcPts val="0"/>
              </a:spcAft>
              <a:buClr>
                <a:schemeClr val="dk1"/>
              </a:buClr>
              <a:buSzPts val="2400"/>
              <a:buChar char="•"/>
            </a:pPr>
            <a:r>
              <a:rPr lang="en-US"/>
              <a:t>lid</a:t>
            </a:r>
            <a:endParaRPr/>
          </a:p>
          <a:p>
            <a:pPr marL="1028700" lvl="1" indent="-342900" algn="l" rtl="0">
              <a:lnSpc>
                <a:spcPct val="100000"/>
              </a:lnSpc>
              <a:spcBef>
                <a:spcPts val="0"/>
              </a:spcBef>
              <a:spcAft>
                <a:spcPts val="0"/>
              </a:spcAft>
              <a:buClr>
                <a:schemeClr val="dk1"/>
              </a:buClr>
              <a:buSzPts val="2400"/>
              <a:buChar char="•"/>
            </a:pPr>
            <a:r>
              <a:rPr lang="en-US"/>
              <a:t>group_id</a:t>
            </a:r>
            <a:endParaRPr/>
          </a:p>
          <a:p>
            <a:pPr marL="1028700" lvl="1" indent="-342900" algn="l" rtl="0">
              <a:lnSpc>
                <a:spcPct val="100000"/>
              </a:lnSpc>
              <a:spcBef>
                <a:spcPts val="0"/>
              </a:spcBef>
              <a:spcAft>
                <a:spcPts val="0"/>
              </a:spcAft>
              <a:buClr>
                <a:schemeClr val="dk1"/>
              </a:buClr>
              <a:buSzPts val="2400"/>
              <a:buChar char="•"/>
            </a:pPr>
            <a:r>
              <a:rPr lang="en-US"/>
              <a:t>ordinal (for ranking)</a:t>
            </a:r>
            <a:endParaRPr/>
          </a:p>
          <a:p>
            <a:pPr marL="0" lvl="0" indent="0" algn="l" rtl="0">
              <a:lnSpc>
                <a:spcPct val="100000"/>
              </a:lnSpc>
              <a:spcBef>
                <a:spcPts val="0"/>
              </a:spcBef>
              <a:spcAft>
                <a:spcPts val="0"/>
              </a:spcAft>
              <a:buClr>
                <a:schemeClr val="dk1"/>
              </a:buClr>
              <a:buSzPts val="2400"/>
              <a:buNone/>
            </a:pPr>
            <a:r>
              <a:rPr lang="en-US"/>
              <a:t> </a:t>
            </a:r>
            <a:endParaRPr/>
          </a:p>
          <a:p>
            <a:pPr marL="0" lvl="0" indent="0" algn="l" rtl="0">
              <a:lnSpc>
                <a:spcPct val="100000"/>
              </a:lnSpc>
              <a:spcBef>
                <a:spcPts val="0"/>
              </a:spcBef>
              <a:spcAft>
                <a:spcPts val="0"/>
              </a:spcAft>
              <a:buClr>
                <a:schemeClr val="dk1"/>
              </a:buClr>
              <a:buSzPts val="2400"/>
              <a:buNone/>
            </a:pPr>
            <a:r>
              <a:rPr lang="en-US"/>
              <a:t>Use the </a:t>
            </a:r>
            <a:r>
              <a:rPr lang="en-US" b="1"/>
              <a:t>Config</a:t>
            </a:r>
            <a:r>
              <a:rPr lang="en-US"/>
              <a:t> menu options to make any changes to these tables.</a:t>
            </a:r>
            <a:endParaRPr/>
          </a:p>
        </p:txBody>
      </p:sp>
      <p:sp>
        <p:nvSpPr>
          <p:cNvPr id="309" name="Google Shape;30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29</a:t>
            </a:fld>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3"/>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Course Objectives</a:t>
            </a:r>
            <a:endParaRPr/>
          </a:p>
        </p:txBody>
      </p:sp>
      <p:sp>
        <p:nvSpPr>
          <p:cNvPr id="94" name="Google Shape;94;p13"/>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This course covers Focal Point duties for the </a:t>
            </a:r>
            <a:r>
              <a:rPr lang="en-US" b="1"/>
              <a:t>River Monitor </a:t>
            </a:r>
            <a:r>
              <a:rPr lang="en-US"/>
              <a:t>application.</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By the end of this course, you will be able to:</a:t>
            </a:r>
            <a:endParaRPr/>
          </a:p>
          <a:p>
            <a:pPr marL="1028700" lvl="1" indent="-342900" algn="l" rtl="0">
              <a:lnSpc>
                <a:spcPct val="100000"/>
              </a:lnSpc>
              <a:spcBef>
                <a:spcPts val="0"/>
              </a:spcBef>
              <a:spcAft>
                <a:spcPts val="0"/>
              </a:spcAft>
              <a:buClr>
                <a:schemeClr val="dk1"/>
              </a:buClr>
              <a:buSzPts val="2400"/>
              <a:buChar char="•"/>
            </a:pPr>
            <a:r>
              <a:rPr lang="en-US"/>
              <a:t>Configure River Monitor for your office</a:t>
            </a:r>
            <a:endParaRPr/>
          </a:p>
          <a:p>
            <a:pPr marL="1028700" lvl="1" indent="-342900" algn="l" rtl="0">
              <a:lnSpc>
                <a:spcPct val="100000"/>
              </a:lnSpc>
              <a:spcBef>
                <a:spcPts val="0"/>
              </a:spcBef>
              <a:spcAft>
                <a:spcPts val="0"/>
              </a:spcAft>
              <a:buClr>
                <a:schemeClr val="dk1"/>
              </a:buClr>
              <a:buSzPts val="2400"/>
              <a:buChar char="•"/>
            </a:pPr>
            <a:r>
              <a:rPr lang="en-US"/>
              <a:t>Save a backup copy of the configuration file</a:t>
            </a:r>
            <a:endParaRPr/>
          </a:p>
          <a:p>
            <a:pPr marL="1028700" lvl="1" indent="-342900" algn="l" rtl="0">
              <a:lnSpc>
                <a:spcPct val="100000"/>
              </a:lnSpc>
              <a:spcBef>
                <a:spcPts val="0"/>
              </a:spcBef>
              <a:spcAft>
                <a:spcPts val="0"/>
              </a:spcAft>
              <a:buClr>
                <a:schemeClr val="dk1"/>
              </a:buClr>
              <a:buSzPts val="2400"/>
              <a:buChar char="•"/>
            </a:pPr>
            <a:r>
              <a:rPr lang="en-US"/>
              <a:t>Train staff to use River Monitor settings</a:t>
            </a:r>
            <a:endParaRPr/>
          </a:p>
        </p:txBody>
      </p:sp>
      <p:sp>
        <p:nvSpPr>
          <p:cNvPr id="95" name="Google Shape;95;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40"/>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Job Sheets</a:t>
            </a:r>
            <a:endParaRPr/>
          </a:p>
        </p:txBody>
      </p:sp>
      <p:sp>
        <p:nvSpPr>
          <p:cNvPr id="316" name="Google Shape;316;p40"/>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u="sng" dirty="0">
                <a:solidFill>
                  <a:schemeClr val="hlink"/>
                </a:solidFill>
                <a:hlinkClick r:id="rId4" action="ppaction://hlinkfile"/>
              </a:rPr>
              <a:t>Considerations Job Sheet</a:t>
            </a:r>
            <a:r>
              <a:rPr lang="en-US" dirty="0"/>
              <a:t>  This job sheet discusses considerations for making changes to your River Monitor display settings.</a:t>
            </a:r>
            <a:endParaRPr dirty="0"/>
          </a:p>
          <a:p>
            <a:pPr marL="0" lvl="0" indent="0" algn="l" rtl="0">
              <a:lnSpc>
                <a:spcPct val="100000"/>
              </a:lnSpc>
              <a:spcBef>
                <a:spcPts val="0"/>
              </a:spcBef>
              <a:spcAft>
                <a:spcPts val="0"/>
              </a:spcAft>
              <a:buClr>
                <a:schemeClr val="dk1"/>
              </a:buClr>
              <a:buSzPts val="2400"/>
              <a:buNone/>
            </a:pPr>
            <a:r>
              <a:rPr lang="en-US" dirty="0"/>
              <a:t> </a:t>
            </a:r>
            <a:endParaRPr dirty="0"/>
          </a:p>
          <a:p>
            <a:pPr marL="0" lvl="0" indent="0" algn="l" rtl="0">
              <a:lnSpc>
                <a:spcPct val="100000"/>
              </a:lnSpc>
              <a:spcBef>
                <a:spcPts val="0"/>
              </a:spcBef>
              <a:spcAft>
                <a:spcPts val="0"/>
              </a:spcAft>
              <a:buClr>
                <a:schemeClr val="dk1"/>
              </a:buClr>
              <a:buSzPts val="2400"/>
              <a:buNone/>
            </a:pPr>
            <a:r>
              <a:rPr lang="en-US" u="sng" dirty="0">
                <a:solidFill>
                  <a:schemeClr val="hlink"/>
                </a:solidFill>
                <a:hlinkClick r:id="rId5" action="ppaction://hlinkfile"/>
              </a:rPr>
              <a:t>Sample Queries Job Sheet</a:t>
            </a:r>
            <a:r>
              <a:rPr lang="en-US" dirty="0"/>
              <a:t>  This job sheet has sample database queries to make it easier to make Group and Location Ordinal changes to River  Monitor for your station.</a:t>
            </a:r>
            <a:endParaRPr dirty="0"/>
          </a:p>
          <a:p>
            <a:pPr marL="0" lvl="0" indent="0" algn="l" rtl="0">
              <a:lnSpc>
                <a:spcPct val="100000"/>
              </a:lnSpc>
              <a:spcBef>
                <a:spcPts val="0"/>
              </a:spcBef>
              <a:spcAft>
                <a:spcPts val="0"/>
              </a:spcAft>
              <a:buClr>
                <a:schemeClr val="dk1"/>
              </a:buClr>
              <a:buSzPts val="2400"/>
              <a:buNone/>
            </a:pPr>
            <a:endParaRPr dirty="0"/>
          </a:p>
          <a:p>
            <a:pPr marL="0" lvl="0" indent="0" algn="l" rtl="0">
              <a:lnSpc>
                <a:spcPct val="100000"/>
              </a:lnSpc>
              <a:spcBef>
                <a:spcPts val="0"/>
              </a:spcBef>
              <a:spcAft>
                <a:spcPts val="0"/>
              </a:spcAft>
              <a:buClr>
                <a:schemeClr val="dk1"/>
              </a:buClr>
              <a:buSzPts val="2400"/>
              <a:buNone/>
            </a:pPr>
            <a:r>
              <a:rPr lang="en-US" u="sng" dirty="0">
                <a:solidFill>
                  <a:schemeClr val="hlink"/>
                </a:solidFill>
                <a:hlinkClick r:id="rId6" action="ppaction://hlinkpres?slideindex=1&amp;slidetitle="/>
              </a:rPr>
              <a:t>Download this PPT</a:t>
            </a:r>
            <a:r>
              <a:rPr lang="en-US" dirty="0"/>
              <a:t>    Click to download this PPT presentation</a:t>
            </a:r>
            <a:endParaRPr dirty="0"/>
          </a:p>
          <a:p>
            <a:pPr marL="0" lvl="0" indent="0" algn="l" rtl="0">
              <a:lnSpc>
                <a:spcPct val="100000"/>
              </a:lnSpc>
              <a:spcBef>
                <a:spcPts val="0"/>
              </a:spcBef>
              <a:spcAft>
                <a:spcPts val="0"/>
              </a:spcAft>
              <a:buClr>
                <a:schemeClr val="dk1"/>
              </a:buClr>
              <a:buSzPts val="2400"/>
              <a:buNone/>
            </a:pPr>
            <a:endParaRPr dirty="0"/>
          </a:p>
        </p:txBody>
      </p:sp>
      <p:sp>
        <p:nvSpPr>
          <p:cNvPr id="317" name="Google Shape;317;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41"/>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End of Course</a:t>
            </a:r>
            <a:endParaRPr/>
          </a:p>
        </p:txBody>
      </p:sp>
      <p:sp>
        <p:nvSpPr>
          <p:cNvPr id="324" name="Google Shape;324;p41"/>
          <p:cNvSpPr txBox="1">
            <a:spLocks noGrp="1"/>
          </p:cNvSpPr>
          <p:nvPr>
            <p:ph type="body" idx="1"/>
          </p:nvPr>
        </p:nvSpPr>
        <p:spPr>
          <a:xfrm>
            <a:off x="838200" y="747132"/>
            <a:ext cx="10515600" cy="542983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You are at the end of this course. </a:t>
            </a:r>
            <a:endParaRPr b="1"/>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Thanks for viewing.  </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Please email   </a:t>
            </a:r>
            <a:r>
              <a:rPr lang="en-US" b="1"/>
              <a:t>dave.cokely@noaa.gov</a:t>
            </a:r>
            <a:r>
              <a:rPr lang="en-US"/>
              <a:t>   with any suggestions, questions, problems, or corrections concerning the material.</a:t>
            </a:r>
            <a:endParaRPr/>
          </a:p>
          <a:p>
            <a:pPr marL="0" lvl="0" indent="0" algn="l" rtl="0">
              <a:lnSpc>
                <a:spcPct val="100000"/>
              </a:lnSpc>
              <a:spcBef>
                <a:spcPts val="0"/>
              </a:spcBef>
              <a:spcAft>
                <a:spcPts val="0"/>
              </a:spcAft>
              <a:buClr>
                <a:schemeClr val="dk1"/>
              </a:buClr>
              <a:buSzPts val="2800"/>
              <a:buNone/>
            </a:pPr>
            <a:endParaRPr sz="2800"/>
          </a:p>
          <a:p>
            <a:pPr marL="0" lvl="0" indent="0" algn="l" rtl="0">
              <a:lnSpc>
                <a:spcPct val="100000"/>
              </a:lnSpc>
              <a:spcBef>
                <a:spcPts val="0"/>
              </a:spcBef>
              <a:spcAft>
                <a:spcPts val="0"/>
              </a:spcAft>
              <a:buClr>
                <a:schemeClr val="dk1"/>
              </a:buClr>
              <a:buSzPts val="2800"/>
              <a:buNone/>
            </a:pPr>
            <a:endParaRPr sz="2800"/>
          </a:p>
          <a:p>
            <a:pPr marL="0" lvl="0" indent="0" algn="l" rtl="0">
              <a:lnSpc>
                <a:spcPct val="100000"/>
              </a:lnSpc>
              <a:spcBef>
                <a:spcPts val="0"/>
              </a:spcBef>
              <a:spcAft>
                <a:spcPts val="0"/>
              </a:spcAft>
              <a:buClr>
                <a:schemeClr val="dk1"/>
              </a:buClr>
              <a:buSzPts val="2800"/>
              <a:buNone/>
            </a:pPr>
            <a:endParaRPr sz="2800"/>
          </a:p>
          <a:p>
            <a:pPr marL="0" lvl="0" indent="0" algn="ctr" rtl="0">
              <a:lnSpc>
                <a:spcPct val="100000"/>
              </a:lnSpc>
              <a:spcBef>
                <a:spcPts val="0"/>
              </a:spcBef>
              <a:spcAft>
                <a:spcPts val="0"/>
              </a:spcAft>
              <a:buClr>
                <a:schemeClr val="dk1"/>
              </a:buClr>
              <a:buSzPts val="2800"/>
              <a:buNone/>
            </a:pPr>
            <a:endParaRPr sz="2800"/>
          </a:p>
        </p:txBody>
      </p:sp>
      <p:sp>
        <p:nvSpPr>
          <p:cNvPr id="325" name="Google Shape;325;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31</a:t>
            </a:fld>
            <a:endParaRPr/>
          </a:p>
        </p:txBody>
      </p:sp>
      <p:pic>
        <p:nvPicPr>
          <p:cNvPr id="326" name="Google Shape;326;p41"/>
          <p:cNvPicPr preferRelativeResize="0"/>
          <p:nvPr/>
        </p:nvPicPr>
        <p:blipFill rotWithShape="1">
          <a:blip r:embed="rId4">
            <a:alphaModFix/>
          </a:blip>
          <a:srcRect/>
          <a:stretch/>
        </p:blipFill>
        <p:spPr>
          <a:xfrm>
            <a:off x="4613781" y="4195104"/>
            <a:ext cx="2964437" cy="1790855"/>
          </a:xfrm>
          <a:prstGeom prst="rect">
            <a:avLst/>
          </a:prstGeom>
          <a:noFill/>
          <a:ln>
            <a:noFill/>
          </a:ln>
        </p:spPr>
      </p:pic>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WHFS Focal Point Courses</a:t>
            </a:r>
            <a:endParaRPr/>
          </a:p>
        </p:txBody>
      </p:sp>
      <p:sp>
        <p:nvSpPr>
          <p:cNvPr id="102" name="Google Shape;102;p14"/>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457200" lvl="1" indent="0" algn="l" rtl="0">
              <a:lnSpc>
                <a:spcPct val="100000"/>
              </a:lnSpc>
              <a:spcBef>
                <a:spcPts val="0"/>
              </a:spcBef>
              <a:spcAft>
                <a:spcPts val="0"/>
              </a:spcAft>
              <a:buClr>
                <a:srgbClr val="FF00FF"/>
              </a:buClr>
              <a:buSzPts val="2400"/>
              <a:buNone/>
            </a:pPr>
            <a:r>
              <a:rPr lang="en-US" b="1">
                <a:solidFill>
                  <a:srgbClr val="FF00FF"/>
                </a:solidFill>
              </a:rPr>
              <a:t>	</a:t>
            </a:r>
            <a:r>
              <a:rPr lang="en-US"/>
              <a:t>Course 1 – Introduction   </a:t>
            </a:r>
            <a:r>
              <a:rPr lang="en-US">
                <a:solidFill>
                  <a:srgbClr val="FF00FF"/>
                </a:solidFill>
              </a:rPr>
              <a:t>				</a:t>
            </a:r>
            <a:r>
              <a:rPr lang="en-US"/>
              <a:t>(online Sep 2015)</a:t>
            </a:r>
            <a:r>
              <a:rPr lang="en-US">
                <a:solidFill>
                  <a:srgbClr val="FF00FF"/>
                </a:solidFill>
              </a:rPr>
              <a:t/>
            </a:r>
            <a:br>
              <a:rPr lang="en-US">
                <a:solidFill>
                  <a:srgbClr val="FF00FF"/>
                </a:solidFill>
              </a:rPr>
            </a:br>
            <a:r>
              <a:rPr lang="en-US">
                <a:solidFill>
                  <a:srgbClr val="FF00FF"/>
                </a:solidFill>
              </a:rPr>
              <a:t>	</a:t>
            </a:r>
            <a:r>
              <a:rPr lang="en-US"/>
              <a:t>Course 2 - Hydro Perspective (HydroView)   </a:t>
            </a:r>
            <a:r>
              <a:rPr lang="en-US">
                <a:solidFill>
                  <a:srgbClr val="FF00FF"/>
                </a:solidFill>
              </a:rPr>
              <a:t>	</a:t>
            </a:r>
            <a:r>
              <a:rPr lang="en-US"/>
              <a:t>(online Nov 6, 2015)</a:t>
            </a:r>
            <a:endParaRPr/>
          </a:p>
          <a:p>
            <a:pPr marL="457200" lvl="1" indent="0" algn="l" rtl="0">
              <a:lnSpc>
                <a:spcPct val="100000"/>
              </a:lnSpc>
              <a:spcBef>
                <a:spcPts val="0"/>
              </a:spcBef>
              <a:spcAft>
                <a:spcPts val="0"/>
              </a:spcAft>
              <a:buClr>
                <a:srgbClr val="FF00FF"/>
              </a:buClr>
              <a:buSzPts val="2400"/>
              <a:buNone/>
            </a:pPr>
            <a:r>
              <a:rPr lang="en-US">
                <a:solidFill>
                  <a:srgbClr val="FF00FF"/>
                </a:solidFill>
              </a:rPr>
              <a:t>	</a:t>
            </a:r>
            <a:r>
              <a:rPr lang="en-US"/>
              <a:t>Course 3 - Hydro Time Series    </a:t>
            </a:r>
            <a:r>
              <a:rPr lang="en-US">
                <a:solidFill>
                  <a:srgbClr val="FF00FF"/>
                </a:solidFill>
              </a:rPr>
              <a:t>			</a:t>
            </a:r>
            <a:r>
              <a:rPr lang="en-US"/>
              <a:t>(online Nov 20, 2015)</a:t>
            </a:r>
            <a:r>
              <a:rPr lang="en-US">
                <a:solidFill>
                  <a:srgbClr val="FF00FF"/>
                </a:solidFill>
              </a:rPr>
              <a:t/>
            </a:r>
            <a:br>
              <a:rPr lang="en-US">
                <a:solidFill>
                  <a:srgbClr val="FF00FF"/>
                </a:solidFill>
              </a:rPr>
            </a:br>
            <a:r>
              <a:rPr lang="en-US">
                <a:solidFill>
                  <a:srgbClr val="FF00FF"/>
                </a:solidFill>
              </a:rPr>
              <a:t>	</a:t>
            </a:r>
            <a:r>
              <a:rPr lang="en-US" b="1"/>
              <a:t>Course 4 – River Monitor  (this course)</a:t>
            </a:r>
            <a:r>
              <a:rPr lang="en-US" b="1">
                <a:solidFill>
                  <a:srgbClr val="FF00FF"/>
                </a:solidFill>
              </a:rPr>
              <a:t>	</a:t>
            </a:r>
            <a:r>
              <a:rPr lang="en-US" b="1"/>
              <a:t>(online Dec 2015)</a:t>
            </a:r>
            <a:r>
              <a:rPr lang="en-US">
                <a:solidFill>
                  <a:srgbClr val="FF00FF"/>
                </a:solidFill>
              </a:rPr>
              <a:t/>
            </a:r>
            <a:br>
              <a:rPr lang="en-US">
                <a:solidFill>
                  <a:srgbClr val="FF00FF"/>
                </a:solidFill>
              </a:rPr>
            </a:br>
            <a:r>
              <a:rPr lang="en-US">
                <a:solidFill>
                  <a:srgbClr val="FF00FF"/>
                </a:solidFill>
              </a:rPr>
              <a:t>	</a:t>
            </a:r>
            <a:r>
              <a:rPr lang="en-US"/>
              <a:t>Course 5 – Precip Monitor </a:t>
            </a:r>
            <a:r>
              <a:rPr lang="en-US">
                <a:solidFill>
                  <a:srgbClr val="FF00FF"/>
                </a:solidFill>
              </a:rPr>
              <a:t>				</a:t>
            </a:r>
            <a:r>
              <a:rPr lang="en-US"/>
              <a:t>(Dec 2015)</a:t>
            </a:r>
            <a:r>
              <a:rPr lang="en-US">
                <a:solidFill>
                  <a:srgbClr val="FF00FF"/>
                </a:solidFill>
              </a:rPr>
              <a:t/>
            </a:r>
            <a:br>
              <a:rPr lang="en-US">
                <a:solidFill>
                  <a:srgbClr val="FF00FF"/>
                </a:solidFill>
              </a:rPr>
            </a:br>
            <a:r>
              <a:rPr lang="en-US">
                <a:solidFill>
                  <a:srgbClr val="FF00FF"/>
                </a:solidFill>
              </a:rPr>
              <a:t>	</a:t>
            </a:r>
            <a:r>
              <a:rPr lang="en-US"/>
              <a:t>Course 6 -  Hydro Database Manager (HydroBase)</a:t>
            </a:r>
            <a:r>
              <a:rPr lang="en-US">
                <a:solidFill>
                  <a:srgbClr val="FF00FF"/>
                </a:solidFill>
              </a:rPr>
              <a:t>	</a:t>
            </a:r>
            <a:r>
              <a:rPr lang="en-US"/>
              <a:t>(Jan 2016)</a:t>
            </a:r>
            <a:r>
              <a:rPr lang="en-US">
                <a:solidFill>
                  <a:srgbClr val="FF00FF"/>
                </a:solidFill>
              </a:rPr>
              <a:t/>
            </a:r>
            <a:br>
              <a:rPr lang="en-US">
                <a:solidFill>
                  <a:srgbClr val="FF00FF"/>
                </a:solidFill>
              </a:rPr>
            </a:br>
            <a:r>
              <a:rPr lang="en-US">
                <a:solidFill>
                  <a:srgbClr val="FF00FF"/>
                </a:solidFill>
              </a:rPr>
              <a:t>	</a:t>
            </a:r>
            <a:r>
              <a:rPr lang="en-US"/>
              <a:t>Course 7 -  RiverPro   </a:t>
            </a:r>
            <a:r>
              <a:rPr lang="en-US">
                <a:solidFill>
                  <a:srgbClr val="FF00FF"/>
                </a:solidFill>
              </a:rPr>
              <a:t>				</a:t>
            </a:r>
            <a:r>
              <a:rPr lang="en-US"/>
              <a:t>(Feb 2016)</a:t>
            </a:r>
            <a:endParaRPr>
              <a:solidFill>
                <a:srgbClr val="FF00FF"/>
              </a:solidFill>
            </a:endParaRPr>
          </a:p>
          <a:p>
            <a:pPr marL="457200" lvl="1" indent="0" algn="l" rtl="0">
              <a:lnSpc>
                <a:spcPct val="100000"/>
              </a:lnSpc>
              <a:spcBef>
                <a:spcPts val="0"/>
              </a:spcBef>
              <a:spcAft>
                <a:spcPts val="0"/>
              </a:spcAft>
              <a:buClr>
                <a:srgbClr val="FF00FF"/>
              </a:buClr>
              <a:buSzPts val="2400"/>
              <a:buNone/>
            </a:pPr>
            <a:r>
              <a:rPr lang="en-US">
                <a:solidFill>
                  <a:srgbClr val="FF00FF"/>
                </a:solidFill>
              </a:rPr>
              <a:t>     </a:t>
            </a:r>
            <a:r>
              <a:rPr lang="en-US"/>
              <a:t>Course 8 -  Site Specific Hydrologic Predictor (SSHP)</a:t>
            </a:r>
            <a:r>
              <a:rPr lang="en-US">
                <a:solidFill>
                  <a:srgbClr val="FF00FF"/>
                </a:solidFill>
              </a:rPr>
              <a:t>	</a:t>
            </a:r>
            <a:r>
              <a:rPr lang="en-US"/>
              <a:t>(Feb 2016)</a:t>
            </a:r>
            <a:r>
              <a:rPr lang="en-US">
                <a:solidFill>
                  <a:srgbClr val="FF00FF"/>
                </a:solidFill>
              </a:rPr>
              <a:t/>
            </a:r>
            <a:br>
              <a:rPr lang="en-US">
                <a:solidFill>
                  <a:srgbClr val="FF00FF"/>
                </a:solidFill>
              </a:rPr>
            </a:br>
            <a:r>
              <a:rPr lang="en-US">
                <a:solidFill>
                  <a:srgbClr val="FF00FF"/>
                </a:solidFill>
              </a:rPr>
              <a:t>	</a:t>
            </a:r>
            <a:r>
              <a:rPr lang="en-US"/>
              <a:t>Course 9 -  HydroGen Manager  </a:t>
            </a:r>
            <a:r>
              <a:rPr lang="en-US">
                <a:solidFill>
                  <a:srgbClr val="FF00FF"/>
                </a:solidFill>
              </a:rPr>
              <a:t>			</a:t>
            </a:r>
            <a:r>
              <a:rPr lang="en-US"/>
              <a:t>(mid-Mar 2016)</a:t>
            </a:r>
            <a:r>
              <a:rPr lang="en-US">
                <a:solidFill>
                  <a:srgbClr val="FF00FF"/>
                </a:solidFill>
              </a:rPr>
              <a:t/>
            </a:r>
            <a:br>
              <a:rPr lang="en-US">
                <a:solidFill>
                  <a:srgbClr val="FF00FF"/>
                </a:solidFill>
              </a:rPr>
            </a:br>
            <a:r>
              <a:rPr lang="en-US">
                <a:solidFill>
                  <a:srgbClr val="FF00FF"/>
                </a:solidFill>
              </a:rPr>
              <a:t>	</a:t>
            </a:r>
            <a:r>
              <a:rPr lang="en-US"/>
              <a:t>Course 10 – Dam Catalog   </a:t>
            </a:r>
            <a:r>
              <a:rPr lang="en-US">
                <a:solidFill>
                  <a:srgbClr val="FF00FF"/>
                </a:solidFill>
              </a:rPr>
              <a:t>			</a:t>
            </a:r>
            <a:r>
              <a:rPr lang="en-US"/>
              <a:t>(late Mar 2016)</a:t>
            </a:r>
            <a:r>
              <a:rPr lang="en-US">
                <a:solidFill>
                  <a:srgbClr val="FF00FF"/>
                </a:solidFill>
              </a:rPr>
              <a:t/>
            </a:r>
            <a:br>
              <a:rPr lang="en-US">
                <a:solidFill>
                  <a:srgbClr val="FF00FF"/>
                </a:solidFill>
              </a:rPr>
            </a:br>
            <a:r>
              <a:rPr lang="en-US">
                <a:solidFill>
                  <a:srgbClr val="FF00FF"/>
                </a:solidFill>
              </a:rPr>
              <a:t>	</a:t>
            </a:r>
            <a:r>
              <a:rPr lang="en-US"/>
              <a:t>Course 11 - MPE (MPE_Editor/DailyQC) – </a:t>
            </a:r>
            <a:r>
              <a:rPr lang="en-US">
                <a:solidFill>
                  <a:srgbClr val="FF00FF"/>
                </a:solidFill>
              </a:rPr>
              <a:t>	</a:t>
            </a:r>
            <a:r>
              <a:rPr lang="en-US"/>
              <a:t>(May 2016 ??)</a:t>
            </a:r>
            <a:endParaRPr/>
          </a:p>
        </p:txBody>
      </p:sp>
      <p:sp>
        <p:nvSpPr>
          <p:cNvPr id="103" name="Google Shape;10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Resources</a:t>
            </a:r>
            <a:endParaRPr/>
          </a:p>
        </p:txBody>
      </p:sp>
      <p:sp>
        <p:nvSpPr>
          <p:cNvPr id="110" name="Google Shape;110;p15"/>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WHFS Field Support Group webpage – </a:t>
            </a:r>
            <a:r>
              <a:rPr lang="en-US" u="sng" dirty="0" err="1">
                <a:solidFill>
                  <a:schemeClr val="hlink"/>
                </a:solidFill>
                <a:hlinkClick r:id="rId4"/>
              </a:rPr>
              <a:t>WFO_Support</a:t>
            </a:r>
            <a:endParaRPr dirty="0"/>
          </a:p>
          <a:p>
            <a:pPr marL="0" lvl="0" indent="0" algn="l" rtl="0">
              <a:lnSpc>
                <a:spcPct val="100000"/>
              </a:lnSpc>
              <a:spcBef>
                <a:spcPts val="0"/>
              </a:spcBef>
              <a:spcAft>
                <a:spcPts val="0"/>
              </a:spcAft>
              <a:buClr>
                <a:srgbClr val="FF00FF"/>
              </a:buClr>
              <a:buSzPts val="2400"/>
              <a:buNone/>
            </a:pPr>
            <a:r>
              <a:rPr lang="en-US" dirty="0">
                <a:solidFill>
                  <a:srgbClr val="FF00FF"/>
                </a:solidFill>
              </a:rPr>
              <a:t>	</a:t>
            </a:r>
            <a:r>
              <a:rPr lang="en-US" dirty="0"/>
              <a:t>WHFS Applications  &gt;  </a:t>
            </a:r>
            <a:r>
              <a:rPr lang="en-US" b="1" i="1" dirty="0"/>
              <a:t>River/</a:t>
            </a:r>
            <a:r>
              <a:rPr lang="en-US" b="1" i="1" dirty="0" err="1"/>
              <a:t>Precip</a:t>
            </a:r>
            <a:r>
              <a:rPr lang="en-US" b="1" i="1" dirty="0"/>
              <a:t> Monitor</a:t>
            </a:r>
            <a:endParaRPr dirty="0"/>
          </a:p>
          <a:p>
            <a:pPr marL="0" lvl="0" indent="0" algn="l" rtl="0">
              <a:lnSpc>
                <a:spcPct val="100000"/>
              </a:lnSpc>
              <a:spcBef>
                <a:spcPts val="0"/>
              </a:spcBef>
              <a:spcAft>
                <a:spcPts val="0"/>
              </a:spcAft>
              <a:buClr>
                <a:srgbClr val="FF00FF"/>
              </a:buClr>
              <a:buSzPts val="2400"/>
              <a:buNone/>
            </a:pPr>
            <a:r>
              <a:rPr lang="en-US" dirty="0">
                <a:solidFill>
                  <a:srgbClr val="FF00FF"/>
                </a:solidFill>
              </a:rPr>
              <a:t>	</a:t>
            </a:r>
            <a:endParaRPr dirty="0"/>
          </a:p>
          <a:p>
            <a:pPr marL="0" lvl="0" indent="0" algn="l" rtl="0">
              <a:lnSpc>
                <a:spcPct val="100000"/>
              </a:lnSpc>
              <a:spcBef>
                <a:spcPts val="0"/>
              </a:spcBef>
              <a:spcAft>
                <a:spcPts val="0"/>
              </a:spcAft>
              <a:buClr>
                <a:schemeClr val="dk1"/>
              </a:buClr>
              <a:buSzPts val="2400"/>
              <a:buNone/>
            </a:pPr>
            <a:r>
              <a:rPr lang="en-US" b="1" dirty="0"/>
              <a:t>Job Sheets</a:t>
            </a:r>
            <a:r>
              <a:rPr lang="en-US" dirty="0"/>
              <a:t> – At end of course – </a:t>
            </a:r>
            <a:endParaRPr dirty="0"/>
          </a:p>
          <a:p>
            <a:pPr marL="0" lvl="0" indent="0" algn="l" rtl="0">
              <a:lnSpc>
                <a:spcPct val="100000"/>
              </a:lnSpc>
              <a:spcBef>
                <a:spcPts val="0"/>
              </a:spcBef>
              <a:spcAft>
                <a:spcPts val="0"/>
              </a:spcAft>
              <a:buClr>
                <a:srgbClr val="FF00FF"/>
              </a:buClr>
              <a:buSzPts val="2400"/>
              <a:buNone/>
            </a:pPr>
            <a:r>
              <a:rPr lang="en-US" b="1" dirty="0">
                <a:solidFill>
                  <a:srgbClr val="FF00FF"/>
                </a:solidFill>
              </a:rPr>
              <a:t>	</a:t>
            </a:r>
            <a:r>
              <a:rPr lang="en-US" b="1" dirty="0"/>
              <a:t>Considerations Job Sheet  </a:t>
            </a:r>
            <a:r>
              <a:rPr lang="en-US" dirty="0"/>
              <a:t>- for Display options</a:t>
            </a:r>
            <a:endParaRPr dirty="0"/>
          </a:p>
          <a:p>
            <a:pPr marL="0" lvl="0" indent="0" algn="l" rtl="0">
              <a:lnSpc>
                <a:spcPct val="100000"/>
              </a:lnSpc>
              <a:spcBef>
                <a:spcPts val="0"/>
              </a:spcBef>
              <a:spcAft>
                <a:spcPts val="0"/>
              </a:spcAft>
              <a:buClr>
                <a:srgbClr val="FF00FF"/>
              </a:buClr>
              <a:buSzPts val="2400"/>
              <a:buNone/>
            </a:pPr>
            <a:r>
              <a:rPr lang="en-US" b="1" dirty="0">
                <a:solidFill>
                  <a:srgbClr val="FF00FF"/>
                </a:solidFill>
              </a:rPr>
              <a:t>	</a:t>
            </a:r>
            <a:r>
              <a:rPr lang="en-US" b="1" dirty="0"/>
              <a:t>Sample Queries Job Sheet   -  </a:t>
            </a:r>
            <a:r>
              <a:rPr lang="en-US" dirty="0"/>
              <a:t>sample table queries for verifying </a:t>
            </a:r>
            <a:endParaRPr dirty="0"/>
          </a:p>
          <a:p>
            <a:pPr marL="0" lvl="0" indent="0" algn="l" rtl="0">
              <a:lnSpc>
                <a:spcPct val="100000"/>
              </a:lnSpc>
              <a:spcBef>
                <a:spcPts val="0"/>
              </a:spcBef>
              <a:spcAft>
                <a:spcPts val="0"/>
              </a:spcAft>
              <a:buClr>
                <a:srgbClr val="FF00FF"/>
              </a:buClr>
              <a:buSzPts val="2400"/>
              <a:buNone/>
            </a:pPr>
            <a:r>
              <a:rPr lang="en-US" dirty="0">
                <a:solidFill>
                  <a:srgbClr val="FF00FF"/>
                </a:solidFill>
              </a:rPr>
              <a:t>		</a:t>
            </a:r>
            <a:r>
              <a:rPr lang="en-US" dirty="0"/>
              <a:t>grouping and ordering for River Monitor</a:t>
            </a:r>
            <a:endParaRPr dirty="0"/>
          </a:p>
          <a:p>
            <a:pPr marL="0" lvl="0" indent="0" algn="l" rtl="0">
              <a:lnSpc>
                <a:spcPct val="100000"/>
              </a:lnSpc>
              <a:spcBef>
                <a:spcPts val="0"/>
              </a:spcBef>
              <a:spcAft>
                <a:spcPts val="0"/>
              </a:spcAft>
              <a:buClr>
                <a:srgbClr val="FF00FF"/>
              </a:buClr>
              <a:buSzPts val="2400"/>
              <a:buNone/>
            </a:pPr>
            <a:r>
              <a:rPr lang="en-US" dirty="0">
                <a:solidFill>
                  <a:srgbClr val="FF00FF"/>
                </a:solidFill>
              </a:rPr>
              <a:t>	</a:t>
            </a:r>
            <a:r>
              <a:rPr lang="en-US" b="1" dirty="0"/>
              <a:t>Download this PPT  </a:t>
            </a:r>
            <a:r>
              <a:rPr lang="en-US" dirty="0"/>
              <a:t>-  copy of this PPT with Notes (no audio)</a:t>
            </a:r>
            <a:endParaRPr dirty="0"/>
          </a:p>
        </p:txBody>
      </p:sp>
      <p:sp>
        <p:nvSpPr>
          <p:cNvPr id="111" name="Google Shape;11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6"/>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Overview</a:t>
            </a:r>
            <a:endParaRPr/>
          </a:p>
        </p:txBody>
      </p:sp>
      <p:sp>
        <p:nvSpPr>
          <p:cNvPr id="118" name="Google Shape;118;p16"/>
          <p:cNvSpPr txBox="1">
            <a:spLocks noGrp="1"/>
          </p:cNvSpPr>
          <p:nvPr>
            <p:ph type="body" idx="1"/>
          </p:nvPr>
        </p:nvSpPr>
        <p:spPr>
          <a:xfrm>
            <a:off x="838200" y="1219200"/>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b="1"/>
              <a:t>River Monitor</a:t>
            </a:r>
            <a:r>
              <a:rPr lang="en-US"/>
              <a:t> is a complex and powerful application, yet easy to use.  </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Uses color-coding to indicate the current status of each location </a:t>
            </a:r>
            <a:endParaRPr/>
          </a:p>
          <a:p>
            <a:pPr marL="1143000" lvl="1" indent="-457200" algn="l" rtl="0">
              <a:lnSpc>
                <a:spcPct val="100000"/>
              </a:lnSpc>
              <a:spcBef>
                <a:spcPts val="0"/>
              </a:spcBef>
              <a:spcAft>
                <a:spcPts val="0"/>
              </a:spcAft>
              <a:buClr>
                <a:schemeClr val="dk1"/>
              </a:buClr>
              <a:buSzPts val="2400"/>
              <a:buChar char="•"/>
            </a:pPr>
            <a:r>
              <a:rPr lang="en-US"/>
              <a:t>Green = below Action Stage</a:t>
            </a:r>
            <a:endParaRPr/>
          </a:p>
          <a:p>
            <a:pPr marL="1143000" lvl="1" indent="-457200" algn="l" rtl="0">
              <a:lnSpc>
                <a:spcPct val="100000"/>
              </a:lnSpc>
              <a:spcBef>
                <a:spcPts val="0"/>
              </a:spcBef>
              <a:spcAft>
                <a:spcPts val="0"/>
              </a:spcAft>
              <a:buClr>
                <a:schemeClr val="dk1"/>
              </a:buClr>
              <a:buSzPts val="2400"/>
              <a:buChar char="•"/>
            </a:pPr>
            <a:r>
              <a:rPr lang="en-US"/>
              <a:t>Yellow = at or above Action Stage</a:t>
            </a:r>
            <a:endParaRPr/>
          </a:p>
          <a:p>
            <a:pPr marL="1143000" lvl="1" indent="-457200" algn="l" rtl="0">
              <a:lnSpc>
                <a:spcPct val="100000"/>
              </a:lnSpc>
              <a:spcBef>
                <a:spcPts val="0"/>
              </a:spcBef>
              <a:spcAft>
                <a:spcPts val="0"/>
              </a:spcAft>
              <a:buClr>
                <a:schemeClr val="dk1"/>
              </a:buClr>
              <a:buSzPts val="2400"/>
              <a:buChar char="•"/>
            </a:pPr>
            <a:r>
              <a:rPr lang="en-US"/>
              <a:t>Red = at or above Flood Stage</a:t>
            </a:r>
            <a:endParaRPr/>
          </a:p>
          <a:p>
            <a:pPr marL="0" lvl="0" indent="0" algn="l" rtl="0">
              <a:lnSpc>
                <a:spcPct val="100000"/>
              </a:lnSpc>
              <a:spcBef>
                <a:spcPts val="0"/>
              </a:spcBef>
              <a:spcAft>
                <a:spcPts val="0"/>
              </a:spcAft>
              <a:buClr>
                <a:schemeClr val="dk1"/>
              </a:buClr>
              <a:buSzPts val="2800"/>
              <a:buNone/>
            </a:pPr>
            <a:r>
              <a:rPr lang="en-US" sz="2800"/>
              <a:t> </a:t>
            </a:r>
            <a:endParaRPr/>
          </a:p>
          <a:p>
            <a:pPr marL="0" lvl="0" indent="0" algn="l" rtl="0">
              <a:lnSpc>
                <a:spcPct val="100000"/>
              </a:lnSpc>
              <a:spcBef>
                <a:spcPts val="0"/>
              </a:spcBef>
              <a:spcAft>
                <a:spcPts val="0"/>
              </a:spcAft>
              <a:buClr>
                <a:schemeClr val="dk1"/>
              </a:buClr>
              <a:buSzPts val="2400"/>
              <a:buNone/>
            </a:pPr>
            <a:r>
              <a:rPr lang="en-US"/>
              <a:t>Groups assume the color of any location's highest status in that group.</a:t>
            </a:r>
            <a:endParaRPr/>
          </a:p>
          <a:p>
            <a:pPr marL="0" lvl="0" indent="0" algn="l" rtl="0">
              <a:lnSpc>
                <a:spcPct val="100000"/>
              </a:lnSpc>
              <a:spcBef>
                <a:spcPts val="0"/>
              </a:spcBef>
              <a:spcAft>
                <a:spcPts val="0"/>
              </a:spcAft>
              <a:buClr>
                <a:schemeClr val="dk1"/>
              </a:buClr>
              <a:buSzPts val="2400"/>
              <a:buNone/>
            </a:pPr>
            <a:r>
              <a:rPr lang="en-US"/>
              <a:t>HSAs assume the color of the highest status of any group.</a:t>
            </a:r>
            <a:endParaRPr/>
          </a:p>
          <a:p>
            <a:pPr marL="0" lvl="0" indent="0" algn="l" rtl="0">
              <a:lnSpc>
                <a:spcPct val="100000"/>
              </a:lnSpc>
              <a:spcBef>
                <a:spcPts val="0"/>
              </a:spcBef>
              <a:spcAft>
                <a:spcPts val="0"/>
              </a:spcAft>
              <a:buClr>
                <a:schemeClr val="dk1"/>
              </a:buClr>
              <a:buSzPts val="2400"/>
              <a:buNone/>
            </a:pPr>
            <a:endParaRPr/>
          </a:p>
        </p:txBody>
      </p:sp>
      <p:sp>
        <p:nvSpPr>
          <p:cNvPr id="119" name="Google Shape;11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Focal Point Duties</a:t>
            </a:r>
            <a:endParaRPr/>
          </a:p>
        </p:txBody>
      </p:sp>
      <p:sp>
        <p:nvSpPr>
          <p:cNvPr id="126" name="Google Shape;126;p17"/>
          <p:cNvSpPr txBox="1">
            <a:spLocks noGrp="1"/>
          </p:cNvSpPr>
          <p:nvPr>
            <p:ph type="body" idx="1"/>
          </p:nvPr>
        </p:nvSpPr>
        <p:spPr>
          <a:xfrm>
            <a:off x="838200" y="1219200"/>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Configure Office Settings File for default display</a:t>
            </a:r>
            <a:endParaRPr/>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r>
              <a:rPr lang="en-US"/>
              <a:t>Configure Custom Settings Files for</a:t>
            </a:r>
            <a:endParaRPr/>
          </a:p>
          <a:p>
            <a:pPr marL="1028700" lvl="1" indent="-342900" algn="l" rtl="0">
              <a:lnSpc>
                <a:spcPct val="100000"/>
              </a:lnSpc>
              <a:spcBef>
                <a:spcPts val="0"/>
              </a:spcBef>
              <a:spcAft>
                <a:spcPts val="0"/>
              </a:spcAft>
              <a:buClr>
                <a:schemeClr val="dk1"/>
              </a:buClr>
              <a:buSzPts val="2400"/>
              <a:buChar char="•"/>
            </a:pPr>
            <a:r>
              <a:rPr lang="en-US"/>
              <a:t>backup offices</a:t>
            </a:r>
            <a:endParaRPr/>
          </a:p>
          <a:p>
            <a:pPr marL="1028700" lvl="1" indent="-342900" algn="l" rtl="0">
              <a:lnSpc>
                <a:spcPct val="100000"/>
              </a:lnSpc>
              <a:spcBef>
                <a:spcPts val="0"/>
              </a:spcBef>
              <a:spcAft>
                <a:spcPts val="0"/>
              </a:spcAft>
              <a:buClr>
                <a:schemeClr val="dk1"/>
              </a:buClr>
              <a:buSzPts val="2400"/>
              <a:buChar char="•"/>
            </a:pPr>
            <a:r>
              <a:rPr lang="en-US"/>
              <a:t>sensitive or important river or location</a:t>
            </a:r>
            <a:endParaRPr/>
          </a:p>
          <a:p>
            <a:pPr marL="1028700" lvl="1" indent="-342900" algn="l" rtl="0">
              <a:lnSpc>
                <a:spcPct val="100000"/>
              </a:lnSpc>
              <a:spcBef>
                <a:spcPts val="0"/>
              </a:spcBef>
              <a:spcAft>
                <a:spcPts val="0"/>
              </a:spcAft>
              <a:buClr>
                <a:schemeClr val="dk1"/>
              </a:buClr>
              <a:buSzPts val="2400"/>
              <a:buChar char="•"/>
            </a:pPr>
            <a:r>
              <a:rPr lang="en-US"/>
              <a:t>high-impact event locations</a:t>
            </a:r>
            <a:endParaRPr/>
          </a:p>
          <a:p>
            <a:pPr marL="1485900" lvl="2" indent="-342900" algn="l" rtl="0">
              <a:lnSpc>
                <a:spcPct val="100000"/>
              </a:lnSpc>
              <a:spcBef>
                <a:spcPts val="0"/>
              </a:spcBef>
              <a:spcAft>
                <a:spcPts val="0"/>
              </a:spcAft>
              <a:buClr>
                <a:schemeClr val="dk1"/>
              </a:buClr>
              <a:buSzPts val="2400"/>
              <a:buFont typeface="Courier New"/>
              <a:buChar char="o"/>
            </a:pPr>
            <a:r>
              <a:rPr lang="en-US" sz="2400"/>
              <a:t>low or high flow at a utility intake</a:t>
            </a:r>
            <a:endParaRPr/>
          </a:p>
          <a:p>
            <a:pPr marL="1485900" lvl="2" indent="-342900" algn="l" rtl="0">
              <a:lnSpc>
                <a:spcPct val="100000"/>
              </a:lnSpc>
              <a:spcBef>
                <a:spcPts val="0"/>
              </a:spcBef>
              <a:spcAft>
                <a:spcPts val="0"/>
              </a:spcAft>
              <a:buClr>
                <a:schemeClr val="dk1"/>
              </a:buClr>
              <a:buSzPts val="2400"/>
              <a:buFont typeface="Courier New"/>
              <a:buChar char="o"/>
            </a:pPr>
            <a:r>
              <a:rPr lang="en-US" sz="2400"/>
              <a:t>hazardous spill</a:t>
            </a:r>
            <a:endParaRPr sz="2400"/>
          </a:p>
          <a:p>
            <a:pPr marL="0" lvl="0" indent="0" algn="l" rtl="0">
              <a:lnSpc>
                <a:spcPct val="100000"/>
              </a:lnSpc>
              <a:spcBef>
                <a:spcPts val="0"/>
              </a:spcBef>
              <a:spcAft>
                <a:spcPts val="0"/>
              </a:spcAft>
              <a:buClr>
                <a:schemeClr val="dk1"/>
              </a:buClr>
              <a:buSzPts val="2400"/>
              <a:buNone/>
            </a:pPr>
            <a:endParaRPr/>
          </a:p>
          <a:p>
            <a:pPr marL="0" lvl="0" indent="0" algn="l" rtl="0">
              <a:lnSpc>
                <a:spcPct val="100000"/>
              </a:lnSpc>
              <a:spcBef>
                <a:spcPts val="0"/>
              </a:spcBef>
              <a:spcAft>
                <a:spcPts val="0"/>
              </a:spcAft>
              <a:buClr>
                <a:schemeClr val="dk1"/>
              </a:buClr>
              <a:buSzPts val="2400"/>
              <a:buNone/>
            </a:pPr>
            <a:endParaRPr/>
          </a:p>
        </p:txBody>
      </p:sp>
      <p:sp>
        <p:nvSpPr>
          <p:cNvPr id="127" name="Google Shape;127;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8"/>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Uses for River Monitor</a:t>
            </a:r>
            <a:endParaRPr/>
          </a:p>
        </p:txBody>
      </p:sp>
      <p:sp>
        <p:nvSpPr>
          <p:cNvPr id="134" name="Google Shape;134;p18"/>
          <p:cNvSpPr txBox="1">
            <a:spLocks noGrp="1"/>
          </p:cNvSpPr>
          <p:nvPr>
            <p:ph type="body" idx="1"/>
          </p:nvPr>
        </p:nvSpPr>
        <p:spPr>
          <a:xfrm>
            <a:off x="838200" y="1219200"/>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a:t>Encourage your staff to use this tool.</a:t>
            </a:r>
            <a:endParaRPr/>
          </a:p>
          <a:p>
            <a:pPr marL="0" lvl="0" indent="0" algn="l" rtl="0">
              <a:lnSpc>
                <a:spcPct val="100000"/>
              </a:lnSpc>
              <a:spcBef>
                <a:spcPts val="0"/>
              </a:spcBef>
              <a:spcAft>
                <a:spcPts val="0"/>
              </a:spcAft>
              <a:buClr>
                <a:schemeClr val="dk1"/>
              </a:buClr>
              <a:buSzPts val="2400"/>
              <a:buNone/>
            </a:pPr>
            <a:endParaRPr/>
          </a:p>
          <a:p>
            <a:pPr marL="342900" lvl="0" indent="-342900" algn="l" rtl="0">
              <a:lnSpc>
                <a:spcPct val="100000"/>
              </a:lnSpc>
              <a:spcBef>
                <a:spcPts val="0"/>
              </a:spcBef>
              <a:spcAft>
                <a:spcPts val="0"/>
              </a:spcAft>
              <a:buClr>
                <a:schemeClr val="dk1"/>
              </a:buClr>
              <a:buSzPts val="2400"/>
              <a:buNone/>
            </a:pPr>
            <a:r>
              <a:rPr lang="en-US"/>
              <a:t>Monitor any of the following and more…</a:t>
            </a:r>
            <a:endParaRPr/>
          </a:p>
          <a:p>
            <a:pPr marL="1028700" lvl="1" indent="-342900" algn="l" rtl="0">
              <a:lnSpc>
                <a:spcPct val="100000"/>
              </a:lnSpc>
              <a:spcBef>
                <a:spcPts val="0"/>
              </a:spcBef>
              <a:spcAft>
                <a:spcPts val="0"/>
              </a:spcAft>
              <a:buClr>
                <a:schemeClr val="dk1"/>
              </a:buClr>
              <a:buSzPts val="2400"/>
              <a:buChar char="•"/>
            </a:pPr>
            <a:r>
              <a:rPr lang="en-US"/>
              <a:t>Latest observed data</a:t>
            </a:r>
            <a:endParaRPr/>
          </a:p>
          <a:p>
            <a:pPr marL="1028700" lvl="1" indent="-342900" algn="l" rtl="0">
              <a:lnSpc>
                <a:spcPct val="100000"/>
              </a:lnSpc>
              <a:spcBef>
                <a:spcPts val="0"/>
              </a:spcBef>
              <a:spcAft>
                <a:spcPts val="0"/>
              </a:spcAft>
              <a:buClr>
                <a:schemeClr val="dk1"/>
              </a:buClr>
              <a:buSzPts val="2400"/>
              <a:buChar char="•"/>
            </a:pPr>
            <a:r>
              <a:rPr lang="en-US"/>
              <a:t>Latest forecast maxima</a:t>
            </a:r>
            <a:endParaRPr/>
          </a:p>
          <a:p>
            <a:pPr marL="1028700" lvl="1" indent="-342900" algn="l" rtl="0">
              <a:lnSpc>
                <a:spcPct val="100000"/>
              </a:lnSpc>
              <a:spcBef>
                <a:spcPts val="0"/>
              </a:spcBef>
              <a:spcAft>
                <a:spcPts val="0"/>
              </a:spcAft>
              <a:buClr>
                <a:schemeClr val="dk1"/>
              </a:buClr>
              <a:buSzPts val="2400"/>
              <a:buChar char="•"/>
            </a:pPr>
            <a:r>
              <a:rPr lang="en-US"/>
              <a:t>Active Alerts or Alarms</a:t>
            </a:r>
            <a:endParaRPr/>
          </a:p>
          <a:p>
            <a:pPr marL="1028700" lvl="1" indent="-342900" algn="l" rtl="0">
              <a:lnSpc>
                <a:spcPct val="100000"/>
              </a:lnSpc>
              <a:spcBef>
                <a:spcPts val="0"/>
              </a:spcBef>
              <a:spcAft>
                <a:spcPts val="0"/>
              </a:spcAft>
              <a:buClr>
                <a:schemeClr val="dk1"/>
              </a:buClr>
              <a:buSzPts val="2400"/>
              <a:buChar char="•"/>
            </a:pPr>
            <a:r>
              <a:rPr lang="en-US"/>
              <a:t>Threat - flooding, exceeding Alert or Alarm values, etc.</a:t>
            </a:r>
            <a:endParaRPr/>
          </a:p>
          <a:p>
            <a:pPr marL="1028700" lvl="1" indent="-342900" algn="l" rtl="0">
              <a:lnSpc>
                <a:spcPct val="100000"/>
              </a:lnSpc>
              <a:spcBef>
                <a:spcPts val="0"/>
              </a:spcBef>
              <a:spcAft>
                <a:spcPts val="0"/>
              </a:spcAft>
              <a:buClr>
                <a:schemeClr val="dk1"/>
              </a:buClr>
              <a:buSzPts val="2400"/>
              <a:buChar char="•"/>
            </a:pPr>
            <a:r>
              <a:rPr lang="en-US"/>
              <a:t>Reference stages - Flood Stage, Bank Full, Action, etc.</a:t>
            </a:r>
            <a:endParaRPr/>
          </a:p>
          <a:p>
            <a:pPr marL="1028700" lvl="1" indent="-342900" algn="l" rtl="0">
              <a:lnSpc>
                <a:spcPct val="100000"/>
              </a:lnSpc>
              <a:spcBef>
                <a:spcPts val="0"/>
              </a:spcBef>
              <a:spcAft>
                <a:spcPts val="0"/>
              </a:spcAft>
              <a:buClr>
                <a:schemeClr val="dk1"/>
              </a:buClr>
              <a:buSzPts val="2400"/>
              <a:buChar char="•"/>
            </a:pPr>
            <a:r>
              <a:rPr lang="en-US"/>
              <a:t>Event End Time  (for VTEC event)  </a:t>
            </a:r>
            <a:endParaRPr/>
          </a:p>
          <a:p>
            <a:pPr marL="1028700" lvl="1" indent="-342900" algn="l" rtl="0">
              <a:lnSpc>
                <a:spcPct val="100000"/>
              </a:lnSpc>
              <a:spcBef>
                <a:spcPts val="0"/>
              </a:spcBef>
              <a:spcAft>
                <a:spcPts val="0"/>
              </a:spcAft>
              <a:buClr>
                <a:schemeClr val="dk1"/>
              </a:buClr>
              <a:buSzPts val="2400"/>
              <a:buChar char="•"/>
            </a:pPr>
            <a:r>
              <a:rPr lang="en-US"/>
              <a:t>UGC Expire Time (product expiration)</a:t>
            </a:r>
            <a:endParaRPr/>
          </a:p>
        </p:txBody>
      </p:sp>
      <p:sp>
        <p:nvSpPr>
          <p:cNvPr id="135" name="Google Shape;135;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9"/>
          <p:cNvSpPr txBox="1">
            <a:spLocks noGrp="1"/>
          </p:cNvSpPr>
          <p:nvPr>
            <p:ph type="title"/>
          </p:nvPr>
        </p:nvSpPr>
        <p:spPr>
          <a:xfrm>
            <a:off x="838200" y="234496"/>
            <a:ext cx="10515600" cy="62547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4000"/>
              <a:buFont typeface="Arial"/>
              <a:buNone/>
            </a:pPr>
            <a:r>
              <a:rPr lang="en-US"/>
              <a:t>Start River Monitor</a:t>
            </a:r>
            <a:endParaRPr/>
          </a:p>
        </p:txBody>
      </p:sp>
      <p:sp>
        <p:nvSpPr>
          <p:cNvPr id="142" name="Google Shape;142;p19"/>
          <p:cNvSpPr txBox="1">
            <a:spLocks noGrp="1"/>
          </p:cNvSpPr>
          <p:nvPr>
            <p:ph type="body" idx="1"/>
          </p:nvPr>
        </p:nvSpPr>
        <p:spPr>
          <a:xfrm>
            <a:off x="838200" y="1240971"/>
            <a:ext cx="10515600" cy="493599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None/>
            </a:pPr>
            <a:r>
              <a:rPr lang="en-US" dirty="0"/>
              <a:t>Open the application in the Hydro perspective under </a:t>
            </a:r>
            <a:endParaRPr dirty="0"/>
          </a:p>
          <a:p>
            <a:pPr marL="0" lvl="0" indent="0" algn="l" rtl="0">
              <a:lnSpc>
                <a:spcPct val="100000"/>
              </a:lnSpc>
              <a:spcBef>
                <a:spcPts val="0"/>
              </a:spcBef>
              <a:spcAft>
                <a:spcPts val="0"/>
              </a:spcAft>
              <a:buClr>
                <a:srgbClr val="FF00FF"/>
              </a:buClr>
              <a:buSzPts val="2400"/>
              <a:buNone/>
            </a:pPr>
            <a:r>
              <a:rPr lang="en-US" dirty="0">
                <a:solidFill>
                  <a:srgbClr val="FF00FF"/>
                </a:solidFill>
              </a:rPr>
              <a:t>	</a:t>
            </a:r>
            <a:r>
              <a:rPr lang="en-US" dirty="0"/>
              <a:t>Hydro Apps &gt; River Monitor.</a:t>
            </a:r>
            <a:endParaRPr dirty="0"/>
          </a:p>
          <a:p>
            <a:pPr marL="0" lvl="0" indent="0" algn="l" rtl="0">
              <a:lnSpc>
                <a:spcPct val="100000"/>
              </a:lnSpc>
              <a:spcBef>
                <a:spcPts val="0"/>
              </a:spcBef>
              <a:spcAft>
                <a:spcPts val="0"/>
              </a:spcAft>
              <a:buClr>
                <a:schemeClr val="dk1"/>
              </a:buClr>
              <a:buSzPts val="2400"/>
              <a:buNone/>
            </a:pPr>
            <a:r>
              <a:rPr lang="en-US" dirty="0"/>
              <a:t> </a:t>
            </a:r>
            <a:endParaRPr dirty="0"/>
          </a:p>
          <a:p>
            <a:pPr marL="0" lvl="0" indent="0" algn="l" rtl="0">
              <a:lnSpc>
                <a:spcPct val="100000"/>
              </a:lnSpc>
              <a:spcBef>
                <a:spcPts val="0"/>
              </a:spcBef>
              <a:spcAft>
                <a:spcPts val="0"/>
              </a:spcAft>
              <a:buClr>
                <a:schemeClr val="dk1"/>
              </a:buClr>
              <a:buSzPts val="2400"/>
              <a:buNone/>
            </a:pPr>
            <a:r>
              <a:rPr lang="en-US" dirty="0"/>
              <a:t>In the main window, there is a Location Filter / Selection Tree on left side, with data displaying in the main body.</a:t>
            </a:r>
            <a:endParaRPr dirty="0"/>
          </a:p>
          <a:p>
            <a:pPr marL="0" lvl="0" indent="0" algn="l" rtl="0">
              <a:lnSpc>
                <a:spcPct val="100000"/>
              </a:lnSpc>
              <a:spcBef>
                <a:spcPts val="0"/>
              </a:spcBef>
              <a:spcAft>
                <a:spcPts val="0"/>
              </a:spcAft>
              <a:buClr>
                <a:schemeClr val="dk1"/>
              </a:buClr>
              <a:buSzPts val="2400"/>
              <a:buNone/>
            </a:pPr>
            <a:endParaRPr dirty="0"/>
          </a:p>
          <a:p>
            <a:pPr marL="0" lvl="0" indent="0" algn="l" rtl="0">
              <a:lnSpc>
                <a:spcPct val="100000"/>
              </a:lnSpc>
              <a:spcBef>
                <a:spcPts val="0"/>
              </a:spcBef>
              <a:spcAft>
                <a:spcPts val="0"/>
              </a:spcAft>
              <a:buClr>
                <a:schemeClr val="dk1"/>
              </a:buClr>
              <a:buSzPts val="2400"/>
              <a:buNone/>
            </a:pPr>
            <a:r>
              <a:rPr lang="en-US" dirty="0"/>
              <a:t>Click to view this </a:t>
            </a:r>
            <a:r>
              <a:rPr lang="en-US" u="sng" dirty="0">
                <a:solidFill>
                  <a:schemeClr val="hlink"/>
                </a:solidFill>
                <a:hlinkClick r:id="rId4" action="ppaction://hlinkfile"/>
              </a:rPr>
              <a:t>image</a:t>
            </a:r>
            <a:r>
              <a:rPr lang="en-US" dirty="0"/>
              <a:t>.</a:t>
            </a:r>
            <a:endParaRPr dirty="0"/>
          </a:p>
        </p:txBody>
      </p:sp>
      <p:sp>
        <p:nvSpPr>
          <p:cNvPr id="143" name="Google Shape;14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1"/>
  <p:tag name="TAG_BACKING_FORM_KEY" val="591818-e:\training programs\hydro\whfs_8_rivermon_2020\awips-2whfsfocalpointrivermonitor.pptx"/>
  <p:tag name="ARTICULATE_PROJECT_OPEN" val="1"/>
  <p:tag name="ARTICULATE_PRESENTER_VERSION" val="8"/>
  <p:tag name="ARTICULATE_USED_PAGE_ORIENTATION" val="1"/>
  <p:tag name="ARTICULATE_USED_PAGE_SIZE" val="7"/>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4"/>
  <p:tag name="ARTICULATE_USED_LAYOUT" val="2"/>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5"/>
  <p:tag name="ARTICULATE_USED_LAYOUT" val="2"/>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6"/>
  <p:tag name="ARTICULATE_USED_LAYOUT" val="2"/>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7"/>
  <p:tag name="ARTICULATE_USED_LAYOUT" val="2"/>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8"/>
  <p:tag name="ARTICULATE_USED_LAYOUT" val="2"/>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9"/>
  <p:tag name="ARTICULATE_USED_LAYOUT" val="2"/>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0"/>
  <p:tag name="ARTICULATE_USED_LAYOUT" val="2"/>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1"/>
  <p:tag name="ARTICULATE_USED_LAYOUT" val="2"/>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2"/>
  <p:tag name="ARTICULATE_USED_LAYOUT" val="2"/>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3"/>
  <p:tag name="ARTICULATE_USED_LAYOUT" val="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56"/>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4"/>
  <p:tag name="ARTICULATE_USED_LAYOUT" val="2"/>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5"/>
  <p:tag name="ARTICULATE_USED_LAYOUT" val="2"/>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6"/>
  <p:tag name="ARTICULATE_USED_LAYOUT" val="2"/>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7"/>
  <p:tag name="ARTICULATE_USED_LAYOUT" val="2"/>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8"/>
  <p:tag name="ARTICULATE_USED_LAYOUT" val="2"/>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79"/>
  <p:tag name="ARTICULATE_USED_LAYOUT" val="2"/>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0"/>
  <p:tag name="ARTICULATE_USED_LAYOUT" val="2"/>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1"/>
  <p:tag name="ARTICULATE_USED_LAYOUT" val="2"/>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2"/>
  <p:tag name="ARTICULATE_USED_LAYOUT" val="2"/>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3"/>
  <p:tag name="ARTICULATE_USED_LAYOUT" val="2"/>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57"/>
  <p:tag name="ARTICULATE_USED_LAYOUT" val="2"/>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4"/>
  <p:tag name="ARTICULATE_USED_LAYOUT" val="2"/>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5"/>
  <p:tag name="ARTICULATE_USED_LAYOUT" val="2"/>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86"/>
  <p:tag name="ARTICULATE_USED_LAYOUT" val="2"/>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58"/>
  <p:tag name="ARTICULATE_USED_LAYOUT" val="2"/>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59"/>
  <p:tag name="ARTICULATE_USED_LAYOUT" val="2"/>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0"/>
  <p:tag name="ARTICULATE_USED_LAYOUT" val="2"/>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1"/>
  <p:tag name="ARTICULATE_USED_LAYOUT" val="2"/>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2"/>
  <p:tag name="ARTICULATE_USED_LAYOUT" val="2"/>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 name="AUDIO_ID" val="263"/>
  <p:tag name="ARTICULATE_USED_LAYOUT" val="2"/>
</p:tagLst>
</file>

<file path=ppt/theme/theme1.xml><?xml version="1.0" encoding="utf-8"?>
<a:theme xmlns:a="http://schemas.openxmlformats.org/drawingml/2006/main" name="Office Theme">
  <a:themeElements>
    <a:clrScheme name="Custom 2">
      <a:dk1>
        <a:srgbClr val="000000"/>
      </a:dk1>
      <a:lt1>
        <a:srgbClr val="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0070C0"/>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4242</Words>
  <Application>Microsoft Office PowerPoint</Application>
  <PresentationFormat>Widescreen</PresentationFormat>
  <Paragraphs>477</Paragraphs>
  <Slides>31</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Courier New</vt:lpstr>
      <vt:lpstr>Times New Roman</vt:lpstr>
      <vt:lpstr>Office Theme</vt:lpstr>
      <vt:lpstr>WHFS Applications for Focal Points River Monitor</vt:lpstr>
      <vt:lpstr>Course Instructions</vt:lpstr>
      <vt:lpstr>Course Objectives</vt:lpstr>
      <vt:lpstr>WHFS Focal Point Courses</vt:lpstr>
      <vt:lpstr>Resources</vt:lpstr>
      <vt:lpstr>Overview</vt:lpstr>
      <vt:lpstr>Focal Point Duties</vt:lpstr>
      <vt:lpstr>Uses for River Monitor</vt:lpstr>
      <vt:lpstr>Start River Monitor</vt:lpstr>
      <vt:lpstr>Using River Monitor 1</vt:lpstr>
      <vt:lpstr>Using River Monitor 2</vt:lpstr>
      <vt:lpstr>Configuring River Monitor</vt:lpstr>
      <vt:lpstr>Apps_defaults Tokens</vt:lpstr>
      <vt:lpstr>RiverMonitorSettings.txt</vt:lpstr>
      <vt:lpstr>Backup Your Settings File</vt:lpstr>
      <vt:lpstr>Best Practices</vt:lpstr>
      <vt:lpstr>File Menu 1</vt:lpstr>
      <vt:lpstr>File Menu 2</vt:lpstr>
      <vt:lpstr>File Menu 3</vt:lpstr>
      <vt:lpstr>File Menu 4</vt:lpstr>
      <vt:lpstr>File Menu 5</vt:lpstr>
      <vt:lpstr>File Menu 6</vt:lpstr>
      <vt:lpstr>Display  and Sort  Menus</vt:lpstr>
      <vt:lpstr>Considerations Job Sheet</vt:lpstr>
      <vt:lpstr>RiverMonitorSettings.txt</vt:lpstr>
      <vt:lpstr>Config Menu - Groups</vt:lpstr>
      <vt:lpstr>Config Menu – Locations 1</vt:lpstr>
      <vt:lpstr>Config Menu – Locations 2</vt:lpstr>
      <vt:lpstr>Database Tables</vt:lpstr>
      <vt:lpstr>Job Sheets</vt:lpstr>
      <vt:lpstr>End of Course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WHFS Applications for Focal Points River Monitor</dc:title>
  <cp:lastModifiedBy>Megan Taylor</cp:lastModifiedBy>
  <cp:revision>3</cp:revision>
  <dcterms:modified xsi:type="dcterms:W3CDTF">2020-10-01T18:51:33Z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985DE6D7-C0D6-4FB2-9E1B-7BB80BB89472</vt:lpwstr>
  </property>
  <property fmtid="{D5CDD505-2E9C-101B-9397-08002B2CF9AE}" pid="3" name="ArticulatePath">
    <vt:lpwstr>AWIPS-2WHFSFocalPointRiverMonitor</vt:lpwstr>
  </property>
  <property fmtid="{D5CDD505-2E9C-101B-9397-08002B2CF9AE}" pid="4" name="ArticulateUseProject">
    <vt:lpwstr>1</vt:lpwstr>
  </property>
  <property fmtid="{D5CDD505-2E9C-101B-9397-08002B2CF9AE}" pid="5" name="ArticulateProjectFull">
    <vt:lpwstr>E:\Training Programs\Hydro\WHFS_8_RiverMon_2020\AWIPS-2WHFSFocalPointRiverMonitor.ppta</vt:lpwstr>
  </property>
  <property fmtid="{D5CDD505-2E9C-101B-9397-08002B2CF9AE}" pid="6" name="ArticulateProjectVersion">
    <vt:lpwstr>8</vt:lpwstr>
  </property>
</Properties>
</file>